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7" r:id="rId2"/>
    <p:sldId id="258" r:id="rId3"/>
    <p:sldId id="270" r:id="rId4"/>
    <p:sldId id="273" r:id="rId5"/>
    <p:sldId id="288" r:id="rId6"/>
    <p:sldId id="272" r:id="rId7"/>
    <p:sldId id="274" r:id="rId8"/>
    <p:sldId id="271" r:id="rId9"/>
    <p:sldId id="289" r:id="rId10"/>
    <p:sldId id="290" r:id="rId11"/>
    <p:sldId id="291" r:id="rId12"/>
    <p:sldId id="292" r:id="rId13"/>
    <p:sldId id="259" r:id="rId14"/>
    <p:sldId id="283" r:id="rId15"/>
    <p:sldId id="282" r:id="rId16"/>
    <p:sldId id="284" r:id="rId17"/>
    <p:sldId id="278" r:id="rId18"/>
    <p:sldId id="285" r:id="rId19"/>
    <p:sldId id="286" r:id="rId20"/>
    <p:sldId id="275" r:id="rId21"/>
    <p:sldId id="277" r:id="rId22"/>
    <p:sldId id="276" r:id="rId23"/>
    <p:sldId id="279" r:id="rId24"/>
    <p:sldId id="287" r:id="rId25"/>
    <p:sldId id="280" r:id="rId26"/>
    <p:sldId id="295" r:id="rId27"/>
    <p:sldId id="297" r:id="rId28"/>
    <p:sldId id="298" r:id="rId29"/>
    <p:sldId id="299" r:id="rId30"/>
    <p:sldId id="301" r:id="rId31"/>
    <p:sldId id="302" r:id="rId32"/>
    <p:sldId id="303" r:id="rId33"/>
    <p:sldId id="304" r:id="rId34"/>
    <p:sldId id="305" r:id="rId35"/>
    <p:sldId id="296" r:id="rId36"/>
    <p:sldId id="269" r:id="rId37"/>
    <p:sldId id="294" r:id="rId38"/>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A9E91"/>
    <a:srgbClr val="287473"/>
    <a:srgbClr val="DC9857"/>
    <a:srgbClr val="E6BB66"/>
    <a:srgbClr val="955246"/>
    <a:srgbClr val="CD6152"/>
    <a:srgbClr val="277474"/>
    <a:srgbClr val="60988C"/>
    <a:srgbClr val="778288"/>
    <a:srgbClr val="93A4A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6959" autoAdjust="0"/>
    <p:restoredTop sz="94660"/>
  </p:normalViewPr>
  <p:slideViewPr>
    <p:cSldViewPr snapToGrid="0">
      <p:cViewPr varScale="1">
        <p:scale>
          <a:sx n="162" d="100"/>
          <a:sy n="162" d="100"/>
        </p:scale>
        <p:origin x="2496" y="176"/>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ltLang="zh-CN"/>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a:t>Click to edit Master subtitle style</a:t>
            </a:r>
            <a:endParaRPr lang="en-US" dirty="0"/>
          </a:p>
        </p:txBody>
      </p:sp>
      <p:sp>
        <p:nvSpPr>
          <p:cNvPr id="4" name="Date Placeholder 3"/>
          <p:cNvSpPr>
            <a:spLocks noGrp="1"/>
          </p:cNvSpPr>
          <p:nvPr>
            <p:ph type="dt" sz="half" idx="10"/>
          </p:nvPr>
        </p:nvSpPr>
        <p:spPr/>
        <p:txBody>
          <a:bodyPr/>
          <a:lstStyle/>
          <a:p>
            <a:fld id="{D7E9C75A-E2AD-476B-91E6-23417F2AB243}" type="datetimeFigureOut">
              <a:rPr lang="zh-CN" altLang="en-US" smtClean="0"/>
              <a:t>2019/2/28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A54EB59-A8F4-49B2-BD68-1931D9BFA961}" type="slidenum">
              <a:rPr lang="zh-CN" altLang="en-US" smtClean="0"/>
              <a:t>‹#›</a:t>
            </a:fld>
            <a:endParaRPr lang="zh-CN" altLang="en-US"/>
          </a:p>
        </p:txBody>
      </p:sp>
    </p:spTree>
    <p:extLst>
      <p:ext uri="{BB962C8B-B14F-4D97-AF65-F5344CB8AC3E}">
        <p14:creationId xmlns:p14="http://schemas.microsoft.com/office/powerpoint/2010/main" val="28152695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4" name="Date Placeholder 3"/>
          <p:cNvSpPr>
            <a:spLocks noGrp="1"/>
          </p:cNvSpPr>
          <p:nvPr>
            <p:ph type="dt" sz="half" idx="10"/>
          </p:nvPr>
        </p:nvSpPr>
        <p:spPr/>
        <p:txBody>
          <a:bodyPr/>
          <a:lstStyle/>
          <a:p>
            <a:fld id="{D7E9C75A-E2AD-476B-91E6-23417F2AB243}" type="datetimeFigureOut">
              <a:rPr lang="zh-CN" altLang="en-US" smtClean="0"/>
              <a:t>2019/2/28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A54EB59-A8F4-49B2-BD68-1931D9BFA961}" type="slidenum">
              <a:rPr lang="zh-CN" altLang="en-US" smtClean="0"/>
              <a:t>‹#›</a:t>
            </a:fld>
            <a:endParaRPr lang="zh-CN" altLang="en-US"/>
          </a:p>
        </p:txBody>
      </p:sp>
    </p:spTree>
    <p:extLst>
      <p:ext uri="{BB962C8B-B14F-4D97-AF65-F5344CB8AC3E}">
        <p14:creationId xmlns:p14="http://schemas.microsoft.com/office/powerpoint/2010/main" val="28423451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ltLang="zh-CN"/>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4" name="Date Placeholder 3"/>
          <p:cNvSpPr>
            <a:spLocks noGrp="1"/>
          </p:cNvSpPr>
          <p:nvPr>
            <p:ph type="dt" sz="half" idx="10"/>
          </p:nvPr>
        </p:nvSpPr>
        <p:spPr/>
        <p:txBody>
          <a:bodyPr/>
          <a:lstStyle/>
          <a:p>
            <a:fld id="{D7E9C75A-E2AD-476B-91E6-23417F2AB243}" type="datetimeFigureOut">
              <a:rPr lang="zh-CN" altLang="en-US" smtClean="0"/>
              <a:t>2019/2/28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A54EB59-A8F4-49B2-BD68-1931D9BFA961}" type="slidenum">
              <a:rPr lang="zh-CN" altLang="en-US" smtClean="0"/>
              <a:t>‹#›</a:t>
            </a:fld>
            <a:endParaRPr lang="zh-CN" altLang="en-US"/>
          </a:p>
        </p:txBody>
      </p:sp>
    </p:spTree>
    <p:extLst>
      <p:ext uri="{BB962C8B-B14F-4D97-AF65-F5344CB8AC3E}">
        <p14:creationId xmlns:p14="http://schemas.microsoft.com/office/powerpoint/2010/main" val="8649397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dirty="0"/>
          </a:p>
        </p:txBody>
      </p:sp>
      <p:sp>
        <p:nvSpPr>
          <p:cNvPr id="3" name="Content Placeholder 2"/>
          <p:cNvSpPr>
            <a:spLocks noGrp="1"/>
          </p:cNvSpPr>
          <p:nvPr>
            <p:ph idx="1"/>
          </p:nvPr>
        </p:nvSpPr>
        <p:spPr/>
        <p:txBody>
          <a:body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4" name="Date Placeholder 3"/>
          <p:cNvSpPr>
            <a:spLocks noGrp="1"/>
          </p:cNvSpPr>
          <p:nvPr>
            <p:ph type="dt" sz="half" idx="10"/>
          </p:nvPr>
        </p:nvSpPr>
        <p:spPr/>
        <p:txBody>
          <a:bodyPr/>
          <a:lstStyle/>
          <a:p>
            <a:fld id="{D7E9C75A-E2AD-476B-91E6-23417F2AB243}" type="datetimeFigureOut">
              <a:rPr lang="zh-CN" altLang="en-US" smtClean="0"/>
              <a:t>2019/2/28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A54EB59-A8F4-49B2-BD68-1931D9BFA961}" type="slidenum">
              <a:rPr lang="zh-CN" altLang="en-US" smtClean="0"/>
              <a:t>‹#›</a:t>
            </a:fld>
            <a:endParaRPr lang="zh-CN" altLang="en-US"/>
          </a:p>
        </p:txBody>
      </p:sp>
    </p:spTree>
    <p:extLst>
      <p:ext uri="{BB962C8B-B14F-4D97-AF65-F5344CB8AC3E}">
        <p14:creationId xmlns:p14="http://schemas.microsoft.com/office/powerpoint/2010/main" val="3443796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ltLang="zh-CN"/>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ltLang="zh-CN"/>
              <a:t>Edit Master text styles</a:t>
            </a:r>
          </a:p>
        </p:txBody>
      </p:sp>
      <p:sp>
        <p:nvSpPr>
          <p:cNvPr id="4" name="Date Placeholder 3"/>
          <p:cNvSpPr>
            <a:spLocks noGrp="1"/>
          </p:cNvSpPr>
          <p:nvPr>
            <p:ph type="dt" sz="half" idx="10"/>
          </p:nvPr>
        </p:nvSpPr>
        <p:spPr/>
        <p:txBody>
          <a:bodyPr/>
          <a:lstStyle/>
          <a:p>
            <a:fld id="{D7E9C75A-E2AD-476B-91E6-23417F2AB243}" type="datetimeFigureOut">
              <a:rPr lang="zh-CN" altLang="en-US" smtClean="0"/>
              <a:t>2019/2/28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A54EB59-A8F4-49B2-BD68-1931D9BFA961}" type="slidenum">
              <a:rPr lang="zh-CN" altLang="en-US" smtClean="0"/>
              <a:t>‹#›</a:t>
            </a:fld>
            <a:endParaRPr lang="zh-CN" altLang="en-US"/>
          </a:p>
        </p:txBody>
      </p:sp>
    </p:spTree>
    <p:extLst>
      <p:ext uri="{BB962C8B-B14F-4D97-AF65-F5344CB8AC3E}">
        <p14:creationId xmlns:p14="http://schemas.microsoft.com/office/powerpoint/2010/main" val="37985771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5" name="Date Placeholder 4"/>
          <p:cNvSpPr>
            <a:spLocks noGrp="1"/>
          </p:cNvSpPr>
          <p:nvPr>
            <p:ph type="dt" sz="half" idx="10"/>
          </p:nvPr>
        </p:nvSpPr>
        <p:spPr/>
        <p:txBody>
          <a:bodyPr/>
          <a:lstStyle/>
          <a:p>
            <a:fld id="{D7E9C75A-E2AD-476B-91E6-23417F2AB243}" type="datetimeFigureOut">
              <a:rPr lang="zh-CN" altLang="en-US" smtClean="0"/>
              <a:t>2019/2/28</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BA54EB59-A8F4-49B2-BD68-1931D9BFA961}" type="slidenum">
              <a:rPr lang="zh-CN" altLang="en-US" smtClean="0"/>
              <a:t>‹#›</a:t>
            </a:fld>
            <a:endParaRPr lang="zh-CN" altLang="en-US"/>
          </a:p>
        </p:txBody>
      </p:sp>
    </p:spTree>
    <p:extLst>
      <p:ext uri="{BB962C8B-B14F-4D97-AF65-F5344CB8AC3E}">
        <p14:creationId xmlns:p14="http://schemas.microsoft.com/office/powerpoint/2010/main" val="40198030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ltLang="zh-CN"/>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7" name="Date Placeholder 6"/>
          <p:cNvSpPr>
            <a:spLocks noGrp="1"/>
          </p:cNvSpPr>
          <p:nvPr>
            <p:ph type="dt" sz="half" idx="10"/>
          </p:nvPr>
        </p:nvSpPr>
        <p:spPr/>
        <p:txBody>
          <a:bodyPr/>
          <a:lstStyle/>
          <a:p>
            <a:fld id="{D7E9C75A-E2AD-476B-91E6-23417F2AB243}" type="datetimeFigureOut">
              <a:rPr lang="zh-CN" altLang="en-US" smtClean="0"/>
              <a:t>2019/2/28</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BA54EB59-A8F4-49B2-BD68-1931D9BFA961}" type="slidenum">
              <a:rPr lang="zh-CN" altLang="en-US" smtClean="0"/>
              <a:t>‹#›</a:t>
            </a:fld>
            <a:endParaRPr lang="zh-CN" altLang="en-US"/>
          </a:p>
        </p:txBody>
      </p:sp>
    </p:spTree>
    <p:extLst>
      <p:ext uri="{BB962C8B-B14F-4D97-AF65-F5344CB8AC3E}">
        <p14:creationId xmlns:p14="http://schemas.microsoft.com/office/powerpoint/2010/main" val="19045915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dirty="0"/>
          </a:p>
        </p:txBody>
      </p:sp>
      <p:sp>
        <p:nvSpPr>
          <p:cNvPr id="3" name="Date Placeholder 2"/>
          <p:cNvSpPr>
            <a:spLocks noGrp="1"/>
          </p:cNvSpPr>
          <p:nvPr>
            <p:ph type="dt" sz="half" idx="10"/>
          </p:nvPr>
        </p:nvSpPr>
        <p:spPr/>
        <p:txBody>
          <a:bodyPr/>
          <a:lstStyle/>
          <a:p>
            <a:fld id="{D7E9C75A-E2AD-476B-91E6-23417F2AB243}" type="datetimeFigureOut">
              <a:rPr lang="zh-CN" altLang="en-US" smtClean="0"/>
              <a:t>2019/2/28</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BA54EB59-A8F4-49B2-BD68-1931D9BFA961}" type="slidenum">
              <a:rPr lang="zh-CN" altLang="en-US" smtClean="0"/>
              <a:t>‹#›</a:t>
            </a:fld>
            <a:endParaRPr lang="zh-CN" altLang="en-US"/>
          </a:p>
        </p:txBody>
      </p:sp>
    </p:spTree>
    <p:extLst>
      <p:ext uri="{BB962C8B-B14F-4D97-AF65-F5344CB8AC3E}">
        <p14:creationId xmlns:p14="http://schemas.microsoft.com/office/powerpoint/2010/main" val="34364210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7E9C75A-E2AD-476B-91E6-23417F2AB243}" type="datetimeFigureOut">
              <a:rPr lang="zh-CN" altLang="en-US" smtClean="0"/>
              <a:t>2019/2/28</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BA54EB59-A8F4-49B2-BD68-1931D9BFA961}" type="slidenum">
              <a:rPr lang="zh-CN" altLang="en-US" smtClean="0"/>
              <a:t>‹#›</a:t>
            </a:fld>
            <a:endParaRPr lang="zh-CN" altLang="en-US"/>
          </a:p>
        </p:txBody>
      </p:sp>
    </p:spTree>
    <p:extLst>
      <p:ext uri="{BB962C8B-B14F-4D97-AF65-F5344CB8AC3E}">
        <p14:creationId xmlns:p14="http://schemas.microsoft.com/office/powerpoint/2010/main" val="4184859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ltLang="zh-CN"/>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Edit Master text styles</a:t>
            </a:r>
          </a:p>
        </p:txBody>
      </p:sp>
      <p:sp>
        <p:nvSpPr>
          <p:cNvPr id="5" name="Date Placeholder 4"/>
          <p:cNvSpPr>
            <a:spLocks noGrp="1"/>
          </p:cNvSpPr>
          <p:nvPr>
            <p:ph type="dt" sz="half" idx="10"/>
          </p:nvPr>
        </p:nvSpPr>
        <p:spPr/>
        <p:txBody>
          <a:bodyPr/>
          <a:lstStyle/>
          <a:p>
            <a:fld id="{D7E9C75A-E2AD-476B-91E6-23417F2AB243}" type="datetimeFigureOut">
              <a:rPr lang="zh-CN" altLang="en-US" smtClean="0"/>
              <a:t>2019/2/28</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BA54EB59-A8F4-49B2-BD68-1931D9BFA961}" type="slidenum">
              <a:rPr lang="zh-CN" altLang="en-US" smtClean="0"/>
              <a:t>‹#›</a:t>
            </a:fld>
            <a:endParaRPr lang="zh-CN" altLang="en-US"/>
          </a:p>
        </p:txBody>
      </p:sp>
    </p:spTree>
    <p:extLst>
      <p:ext uri="{BB962C8B-B14F-4D97-AF65-F5344CB8AC3E}">
        <p14:creationId xmlns:p14="http://schemas.microsoft.com/office/powerpoint/2010/main" val="4021217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ltLang="zh-CN"/>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zh-CN"/>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Edit Master text styles</a:t>
            </a:r>
          </a:p>
        </p:txBody>
      </p:sp>
      <p:sp>
        <p:nvSpPr>
          <p:cNvPr id="5" name="Date Placeholder 4"/>
          <p:cNvSpPr>
            <a:spLocks noGrp="1"/>
          </p:cNvSpPr>
          <p:nvPr>
            <p:ph type="dt" sz="half" idx="10"/>
          </p:nvPr>
        </p:nvSpPr>
        <p:spPr/>
        <p:txBody>
          <a:bodyPr/>
          <a:lstStyle/>
          <a:p>
            <a:fld id="{D7E9C75A-E2AD-476B-91E6-23417F2AB243}" type="datetimeFigureOut">
              <a:rPr lang="zh-CN" altLang="en-US" smtClean="0"/>
              <a:t>2019/2/28</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BA54EB59-A8F4-49B2-BD68-1931D9BFA961}" type="slidenum">
              <a:rPr lang="zh-CN" altLang="en-US" smtClean="0"/>
              <a:t>‹#›</a:t>
            </a:fld>
            <a:endParaRPr lang="zh-CN" altLang="en-US"/>
          </a:p>
        </p:txBody>
      </p:sp>
    </p:spTree>
    <p:extLst>
      <p:ext uri="{BB962C8B-B14F-4D97-AF65-F5344CB8AC3E}">
        <p14:creationId xmlns:p14="http://schemas.microsoft.com/office/powerpoint/2010/main" val="17073642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100000">
              <a:srgbClr val="C4BAAE"/>
            </a:gs>
            <a:gs pos="0">
              <a:srgbClr val="F3EAE3"/>
            </a:gs>
          </a:gsLst>
          <a:lin ang="0" scaled="0"/>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7E9C75A-E2AD-476B-91E6-23417F2AB243}" type="datetimeFigureOut">
              <a:rPr lang="zh-CN" altLang="en-US" smtClean="0"/>
              <a:t>2019/2/28</a:t>
            </a:fld>
            <a:endParaRPr lang="zh-CN"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A54EB59-A8F4-49B2-BD68-1931D9BFA961}" type="slidenum">
              <a:rPr lang="zh-CN" altLang="en-US" smtClean="0"/>
              <a:t>‹#›</a:t>
            </a:fld>
            <a:endParaRPr lang="zh-CN" altLang="en-US"/>
          </a:p>
        </p:txBody>
      </p:sp>
    </p:spTree>
    <p:extLst>
      <p:ext uri="{BB962C8B-B14F-4D97-AF65-F5344CB8AC3E}">
        <p14:creationId xmlns:p14="http://schemas.microsoft.com/office/powerpoint/2010/main" val="133734889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tif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hyperlink" Target="https://github.com/Bunyod/IntroToCats" TargetMode="External"/><Relationship Id="rId2" Type="http://schemas.openxmlformats.org/officeDocument/2006/relationships/hyperlink" Target="https://github.com/fosskers/scalaz-and-cats" TargetMode="External"/><Relationship Id="rId1" Type="http://schemas.openxmlformats.org/officeDocument/2006/relationships/slideLayout" Target="../slideLayouts/slideLayout2.xml"/><Relationship Id="rId6" Type="http://schemas.openxmlformats.org/officeDocument/2006/relationships/hyperlink" Target="http://eed3si9n.com/herding-cats/" TargetMode="External"/><Relationship Id="rId5" Type="http://schemas.openxmlformats.org/officeDocument/2006/relationships/hyperlink" Target="https://typelevel.org/cats/" TargetMode="External"/><Relationship Id="rId4" Type="http://schemas.openxmlformats.org/officeDocument/2006/relationships/hyperlink" Target="https://underscore.io/books/scala-with-cats/"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530B9E9-0D29-B648-8B70-4A6F0F1DBB63}"/>
              </a:ext>
            </a:extLst>
          </p:cNvPr>
          <p:cNvPicPr>
            <a:picLocks noChangeAspect="1"/>
          </p:cNvPicPr>
          <p:nvPr/>
        </p:nvPicPr>
        <p:blipFill>
          <a:blip r:embed="rId2"/>
          <a:stretch>
            <a:fillRect/>
          </a:stretch>
        </p:blipFill>
        <p:spPr>
          <a:xfrm>
            <a:off x="1333500" y="1908443"/>
            <a:ext cx="6477000" cy="4064000"/>
          </a:xfrm>
          <a:prstGeom prst="rect">
            <a:avLst/>
          </a:prstGeom>
        </p:spPr>
      </p:pic>
    </p:spTree>
    <p:extLst>
      <p:ext uri="{BB962C8B-B14F-4D97-AF65-F5344CB8AC3E}">
        <p14:creationId xmlns:p14="http://schemas.microsoft.com/office/powerpoint/2010/main" val="33366583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8"/>
          <p:cNvSpPr txBox="1"/>
          <p:nvPr/>
        </p:nvSpPr>
        <p:spPr>
          <a:xfrm>
            <a:off x="159487" y="435447"/>
            <a:ext cx="7949130" cy="584775"/>
          </a:xfrm>
          <a:prstGeom prst="rect">
            <a:avLst/>
          </a:prstGeom>
          <a:noFill/>
        </p:spPr>
        <p:txBody>
          <a:bodyPr wrap="square" rtlCol="0">
            <a:spAutoFit/>
          </a:bodyPr>
          <a:lstStyle/>
          <a:p>
            <a:r>
              <a:rPr lang="en" altLang="zh-CN" sz="3200" dirty="0"/>
              <a:t>Tony Morris</a:t>
            </a:r>
            <a:endParaRPr lang="en-US" altLang="zh-CN" sz="3200" dirty="0"/>
          </a:p>
        </p:txBody>
      </p:sp>
      <p:pic>
        <p:nvPicPr>
          <p:cNvPr id="7" name="Picture 6">
            <a:extLst>
              <a:ext uri="{FF2B5EF4-FFF2-40B4-BE49-F238E27FC236}">
                <a16:creationId xmlns:a16="http://schemas.microsoft.com/office/drawing/2014/main" id="{1E912F25-285C-854F-8B27-43D508EAF11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9490" y="3074324"/>
            <a:ext cx="6708140" cy="2499928"/>
          </a:xfrm>
          <a:prstGeom prst="rect">
            <a:avLst/>
          </a:prstGeom>
        </p:spPr>
      </p:pic>
      <p:pic>
        <p:nvPicPr>
          <p:cNvPr id="9" name="Picture 8">
            <a:extLst>
              <a:ext uri="{FF2B5EF4-FFF2-40B4-BE49-F238E27FC236}">
                <a16:creationId xmlns:a16="http://schemas.microsoft.com/office/drawing/2014/main" id="{3CC616DF-BBEE-8E45-9691-498C700391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9490" y="2037343"/>
            <a:ext cx="6708140" cy="1035207"/>
          </a:xfrm>
          <a:prstGeom prst="rect">
            <a:avLst/>
          </a:prstGeom>
        </p:spPr>
      </p:pic>
    </p:spTree>
    <p:extLst>
      <p:ext uri="{BB962C8B-B14F-4D97-AF65-F5344CB8AC3E}">
        <p14:creationId xmlns:p14="http://schemas.microsoft.com/office/powerpoint/2010/main" val="6094363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8"/>
          <p:cNvSpPr txBox="1"/>
          <p:nvPr/>
        </p:nvSpPr>
        <p:spPr>
          <a:xfrm>
            <a:off x="159487" y="435447"/>
            <a:ext cx="7949130" cy="584775"/>
          </a:xfrm>
          <a:prstGeom prst="rect">
            <a:avLst/>
          </a:prstGeom>
          <a:noFill/>
        </p:spPr>
        <p:txBody>
          <a:bodyPr wrap="square" rtlCol="0">
            <a:spAutoFit/>
          </a:bodyPr>
          <a:lstStyle/>
          <a:p>
            <a:r>
              <a:rPr lang="en" altLang="zh-CN" sz="3200" dirty="0"/>
              <a:t>Lars Hupel</a:t>
            </a:r>
            <a:endParaRPr lang="en-US" altLang="zh-CN" sz="3200" dirty="0"/>
          </a:p>
        </p:txBody>
      </p:sp>
      <p:pic>
        <p:nvPicPr>
          <p:cNvPr id="3" name="Picture 2">
            <a:extLst>
              <a:ext uri="{FF2B5EF4-FFF2-40B4-BE49-F238E27FC236}">
                <a16:creationId xmlns:a16="http://schemas.microsoft.com/office/drawing/2014/main" id="{158DB403-4CE2-9F4A-8A48-8082DB8F9C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21290" y="1537970"/>
            <a:ext cx="4279509" cy="4508360"/>
          </a:xfrm>
          <a:prstGeom prst="rect">
            <a:avLst/>
          </a:prstGeom>
        </p:spPr>
      </p:pic>
    </p:spTree>
    <p:extLst>
      <p:ext uri="{BB962C8B-B14F-4D97-AF65-F5344CB8AC3E}">
        <p14:creationId xmlns:p14="http://schemas.microsoft.com/office/powerpoint/2010/main" val="35587112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8"/>
          <p:cNvSpPr txBox="1"/>
          <p:nvPr/>
        </p:nvSpPr>
        <p:spPr>
          <a:xfrm>
            <a:off x="159487" y="435447"/>
            <a:ext cx="7949130" cy="584775"/>
          </a:xfrm>
          <a:prstGeom prst="rect">
            <a:avLst/>
          </a:prstGeom>
          <a:noFill/>
        </p:spPr>
        <p:txBody>
          <a:bodyPr wrap="square" rtlCol="0">
            <a:spAutoFit/>
          </a:bodyPr>
          <a:lstStyle/>
          <a:p>
            <a:r>
              <a:rPr lang="en" altLang="zh-CN" sz="3200" dirty="0"/>
              <a:t>Thanks for contribution</a:t>
            </a:r>
            <a:endParaRPr lang="en-US" altLang="zh-CN" sz="3200" dirty="0"/>
          </a:p>
        </p:txBody>
      </p:sp>
      <p:sp>
        <p:nvSpPr>
          <p:cNvPr id="3" name="TextBox 2">
            <a:extLst>
              <a:ext uri="{FF2B5EF4-FFF2-40B4-BE49-F238E27FC236}">
                <a16:creationId xmlns:a16="http://schemas.microsoft.com/office/drawing/2014/main" id="{00F0AC21-7052-E844-85E5-4B498E35B3CE}"/>
              </a:ext>
            </a:extLst>
          </p:cNvPr>
          <p:cNvSpPr txBox="1"/>
          <p:nvPr/>
        </p:nvSpPr>
        <p:spPr>
          <a:xfrm>
            <a:off x="159487" y="1723057"/>
            <a:ext cx="8825025" cy="1754326"/>
          </a:xfrm>
          <a:prstGeom prst="rect">
            <a:avLst/>
          </a:prstGeom>
          <a:noFill/>
        </p:spPr>
        <p:txBody>
          <a:bodyPr wrap="square" rtlCol="0">
            <a:spAutoFit/>
          </a:bodyPr>
          <a:lstStyle/>
          <a:p>
            <a:pPr fontAlgn="base"/>
            <a:r>
              <a:rPr lang="en" dirty="0"/>
              <a:t>Bottom line is, Cats and Scalaz ecosystems fulfill the same role, and the only reason 2 of them exist in separation, is that relationship of some people core to the development broke down. It is also clear, that all the sides involved (no matter what they do now and how they feel about each other), had huge contribution the the community and current Scala would not be possible without them.</a:t>
            </a:r>
          </a:p>
          <a:p>
            <a:pPr fontAlgn="base"/>
            <a:endParaRPr lang="en" dirty="0"/>
          </a:p>
        </p:txBody>
      </p:sp>
    </p:spTree>
    <p:extLst>
      <p:ext uri="{BB962C8B-B14F-4D97-AF65-F5344CB8AC3E}">
        <p14:creationId xmlns:p14="http://schemas.microsoft.com/office/powerpoint/2010/main" val="10240790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8"/>
          <p:cNvSpPr txBox="1"/>
          <p:nvPr/>
        </p:nvSpPr>
        <p:spPr>
          <a:xfrm>
            <a:off x="159487" y="477011"/>
            <a:ext cx="7949130" cy="584775"/>
          </a:xfrm>
          <a:prstGeom prst="rect">
            <a:avLst/>
          </a:prstGeom>
          <a:noFill/>
        </p:spPr>
        <p:txBody>
          <a:bodyPr wrap="square" rtlCol="0">
            <a:spAutoFit/>
          </a:bodyPr>
          <a:lstStyle/>
          <a:p>
            <a:r>
              <a:rPr lang="en" altLang="zh-CN" sz="3200" dirty="0"/>
              <a:t>Problem</a:t>
            </a:r>
            <a:endParaRPr lang="en-US" altLang="zh-CN" sz="3200" dirty="0"/>
          </a:p>
        </p:txBody>
      </p:sp>
      <p:sp>
        <p:nvSpPr>
          <p:cNvPr id="3" name="TextBox 2">
            <a:extLst>
              <a:ext uri="{FF2B5EF4-FFF2-40B4-BE49-F238E27FC236}">
                <a16:creationId xmlns:a16="http://schemas.microsoft.com/office/drawing/2014/main" id="{00F0AC21-7052-E844-85E5-4B498E35B3CE}"/>
              </a:ext>
            </a:extLst>
          </p:cNvPr>
          <p:cNvSpPr txBox="1"/>
          <p:nvPr/>
        </p:nvSpPr>
        <p:spPr>
          <a:xfrm>
            <a:off x="159487" y="1723057"/>
            <a:ext cx="8825025" cy="1754326"/>
          </a:xfrm>
          <a:prstGeom prst="rect">
            <a:avLst/>
          </a:prstGeom>
          <a:noFill/>
        </p:spPr>
        <p:txBody>
          <a:bodyPr wrap="square" rtlCol="0">
            <a:spAutoFit/>
          </a:bodyPr>
          <a:lstStyle/>
          <a:p>
            <a:pPr marL="342900" indent="-342900" fontAlgn="base">
              <a:buFont typeface="+mj-lt"/>
              <a:buAutoNum type="arabicPeriod"/>
            </a:pPr>
            <a:r>
              <a:rPr lang="en" dirty="0"/>
              <a:t>Future[A] comes up a lot in Scala.</a:t>
            </a:r>
          </a:p>
          <a:p>
            <a:pPr marL="342900" indent="-342900" fontAlgn="base">
              <a:buFont typeface="+mj-lt"/>
              <a:buAutoNum type="arabicPeriod"/>
            </a:pPr>
            <a:r>
              <a:rPr lang="en" dirty="0"/>
              <a:t>You don’t want to block future, so you end up with Future everywhere.</a:t>
            </a:r>
          </a:p>
          <a:p>
            <a:pPr marL="342900" indent="-342900" fontAlgn="base">
              <a:buFont typeface="+mj-lt"/>
              <a:buAutoNum type="arabicPeriod"/>
            </a:pPr>
            <a:r>
              <a:rPr lang="en" dirty="0"/>
              <a:t>Since Future is asynchronous, any errors need to be captured in there.</a:t>
            </a:r>
          </a:p>
          <a:p>
            <a:pPr marL="342900" indent="-342900" fontAlgn="base">
              <a:buFont typeface="+mj-lt"/>
              <a:buAutoNum type="arabicPeriod"/>
            </a:pPr>
            <a:r>
              <a:rPr lang="en" dirty="0"/>
              <a:t>Future is designed to handle Throwable, but that’s all you get.</a:t>
            </a:r>
          </a:p>
          <a:p>
            <a:pPr marL="342900" indent="-342900" fontAlgn="base">
              <a:buFont typeface="+mj-lt"/>
              <a:buAutoNum type="arabicPeriod"/>
            </a:pPr>
            <a:r>
              <a:rPr lang="en" dirty="0"/>
              <a:t>When the program becomes complex enough, you want to type your own error states.</a:t>
            </a:r>
          </a:p>
          <a:p>
            <a:pPr marL="342900" indent="-342900" fontAlgn="base">
              <a:buFont typeface="+mj-lt"/>
              <a:buAutoNum type="arabicPeriod"/>
            </a:pPr>
            <a:r>
              <a:rPr lang="en" dirty="0"/>
              <a:t>How can we make Future of Either?</a:t>
            </a:r>
          </a:p>
        </p:txBody>
      </p:sp>
    </p:spTree>
    <p:extLst>
      <p:ext uri="{BB962C8B-B14F-4D97-AF65-F5344CB8AC3E}">
        <p14:creationId xmlns:p14="http://schemas.microsoft.com/office/powerpoint/2010/main" val="5818847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8"/>
          <p:cNvSpPr txBox="1"/>
          <p:nvPr/>
        </p:nvSpPr>
        <p:spPr>
          <a:xfrm>
            <a:off x="597435" y="186066"/>
            <a:ext cx="7949130" cy="584775"/>
          </a:xfrm>
          <a:prstGeom prst="rect">
            <a:avLst/>
          </a:prstGeom>
          <a:noFill/>
        </p:spPr>
        <p:txBody>
          <a:bodyPr wrap="square" rtlCol="0">
            <a:spAutoFit/>
          </a:bodyPr>
          <a:lstStyle/>
          <a:p>
            <a:r>
              <a:rPr lang="en" altLang="zh-CN" sz="3200" dirty="0"/>
              <a:t>Example #1</a:t>
            </a:r>
            <a:endParaRPr lang="en-US" altLang="zh-CN" sz="3200" dirty="0"/>
          </a:p>
        </p:txBody>
      </p:sp>
      <p:pic>
        <p:nvPicPr>
          <p:cNvPr id="7" name="Picture 6">
            <a:extLst>
              <a:ext uri="{FF2B5EF4-FFF2-40B4-BE49-F238E27FC236}">
                <a16:creationId xmlns:a16="http://schemas.microsoft.com/office/drawing/2014/main" id="{14B6ABB4-AE24-6B49-9B8D-2A3DC44575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68034"/>
            <a:ext cx="9118600" cy="5803900"/>
          </a:xfrm>
          <a:prstGeom prst="rect">
            <a:avLst/>
          </a:prstGeom>
        </p:spPr>
      </p:pic>
    </p:spTree>
    <p:extLst>
      <p:ext uri="{BB962C8B-B14F-4D97-AF65-F5344CB8AC3E}">
        <p14:creationId xmlns:p14="http://schemas.microsoft.com/office/powerpoint/2010/main" val="27825856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8"/>
          <p:cNvSpPr txBox="1"/>
          <p:nvPr/>
        </p:nvSpPr>
        <p:spPr>
          <a:xfrm>
            <a:off x="597435" y="186066"/>
            <a:ext cx="7949130" cy="584775"/>
          </a:xfrm>
          <a:prstGeom prst="rect">
            <a:avLst/>
          </a:prstGeom>
          <a:noFill/>
        </p:spPr>
        <p:txBody>
          <a:bodyPr wrap="square" rtlCol="0">
            <a:spAutoFit/>
          </a:bodyPr>
          <a:lstStyle/>
          <a:p>
            <a:r>
              <a:rPr lang="en" altLang="zh-CN" sz="3200" dirty="0"/>
              <a:t>Example #2</a:t>
            </a:r>
            <a:endParaRPr lang="en-US" altLang="zh-CN" sz="3200" dirty="0"/>
          </a:p>
        </p:txBody>
      </p:sp>
      <p:pic>
        <p:nvPicPr>
          <p:cNvPr id="9" name="Picture 8">
            <a:extLst>
              <a:ext uri="{FF2B5EF4-FFF2-40B4-BE49-F238E27FC236}">
                <a16:creationId xmlns:a16="http://schemas.microsoft.com/office/drawing/2014/main" id="{B2646436-C820-0744-A78D-304E065E2E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19307"/>
            <a:ext cx="9144000" cy="6038693"/>
          </a:xfrm>
          <a:prstGeom prst="rect">
            <a:avLst/>
          </a:prstGeom>
        </p:spPr>
      </p:pic>
    </p:spTree>
    <p:extLst>
      <p:ext uri="{BB962C8B-B14F-4D97-AF65-F5344CB8AC3E}">
        <p14:creationId xmlns:p14="http://schemas.microsoft.com/office/powerpoint/2010/main" val="1636842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8"/>
          <p:cNvSpPr txBox="1"/>
          <p:nvPr/>
        </p:nvSpPr>
        <p:spPr>
          <a:xfrm>
            <a:off x="597435" y="186066"/>
            <a:ext cx="7949130" cy="584775"/>
          </a:xfrm>
          <a:prstGeom prst="rect">
            <a:avLst/>
          </a:prstGeom>
          <a:noFill/>
        </p:spPr>
        <p:txBody>
          <a:bodyPr wrap="square" rtlCol="0">
            <a:spAutoFit/>
          </a:bodyPr>
          <a:lstStyle/>
          <a:p>
            <a:r>
              <a:rPr lang="en" altLang="zh-CN" sz="3200" dirty="0"/>
              <a:t>Example #3</a:t>
            </a:r>
            <a:endParaRPr lang="en-US" altLang="zh-CN" sz="3200" dirty="0"/>
          </a:p>
        </p:txBody>
      </p:sp>
      <p:pic>
        <p:nvPicPr>
          <p:cNvPr id="6" name="Picture 5">
            <a:extLst>
              <a:ext uri="{FF2B5EF4-FFF2-40B4-BE49-F238E27FC236}">
                <a16:creationId xmlns:a16="http://schemas.microsoft.com/office/drawing/2014/main" id="{18AD7FAD-FF2E-6F47-8901-B4F7064A11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70841"/>
            <a:ext cx="9144000" cy="6058413"/>
          </a:xfrm>
          <a:prstGeom prst="rect">
            <a:avLst/>
          </a:prstGeom>
        </p:spPr>
      </p:pic>
    </p:spTree>
    <p:extLst>
      <p:ext uri="{BB962C8B-B14F-4D97-AF65-F5344CB8AC3E}">
        <p14:creationId xmlns:p14="http://schemas.microsoft.com/office/powerpoint/2010/main" val="34630849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8"/>
          <p:cNvSpPr txBox="1"/>
          <p:nvPr/>
        </p:nvSpPr>
        <p:spPr>
          <a:xfrm>
            <a:off x="446423" y="121807"/>
            <a:ext cx="8251154" cy="584775"/>
          </a:xfrm>
          <a:prstGeom prst="rect">
            <a:avLst/>
          </a:prstGeom>
          <a:noFill/>
        </p:spPr>
        <p:txBody>
          <a:bodyPr wrap="square" rtlCol="0">
            <a:spAutoFit/>
          </a:bodyPr>
          <a:lstStyle/>
          <a:p>
            <a:r>
              <a:rPr lang="en" altLang="zh-CN" sz="3200" dirty="0"/>
              <a:t>Monad Transformers</a:t>
            </a:r>
          </a:p>
        </p:txBody>
      </p:sp>
      <p:pic>
        <p:nvPicPr>
          <p:cNvPr id="2" name="Picture 1">
            <a:extLst>
              <a:ext uri="{FF2B5EF4-FFF2-40B4-BE49-F238E27FC236}">
                <a16:creationId xmlns:a16="http://schemas.microsoft.com/office/drawing/2014/main" id="{8D237B8D-6971-0D4D-9510-7C1C740630F9}"/>
              </a:ext>
            </a:extLst>
          </p:cNvPr>
          <p:cNvPicPr>
            <a:picLocks noChangeAspect="1"/>
          </p:cNvPicPr>
          <p:nvPr/>
        </p:nvPicPr>
        <p:blipFill>
          <a:blip r:embed="rId2"/>
          <a:stretch>
            <a:fillRect/>
          </a:stretch>
        </p:blipFill>
        <p:spPr>
          <a:xfrm>
            <a:off x="0" y="857250"/>
            <a:ext cx="9144000" cy="5143500"/>
          </a:xfrm>
          <a:prstGeom prst="rect">
            <a:avLst/>
          </a:prstGeom>
        </p:spPr>
      </p:pic>
    </p:spTree>
    <p:extLst>
      <p:ext uri="{BB962C8B-B14F-4D97-AF65-F5344CB8AC3E}">
        <p14:creationId xmlns:p14="http://schemas.microsoft.com/office/powerpoint/2010/main" val="13132624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8"/>
          <p:cNvSpPr txBox="1"/>
          <p:nvPr/>
        </p:nvSpPr>
        <p:spPr>
          <a:xfrm>
            <a:off x="597435" y="186066"/>
            <a:ext cx="7949130" cy="584775"/>
          </a:xfrm>
          <a:prstGeom prst="rect">
            <a:avLst/>
          </a:prstGeom>
          <a:noFill/>
        </p:spPr>
        <p:txBody>
          <a:bodyPr wrap="square" rtlCol="0">
            <a:spAutoFit/>
          </a:bodyPr>
          <a:lstStyle/>
          <a:p>
            <a:r>
              <a:rPr lang="en" altLang="zh-CN" sz="3200" dirty="0"/>
              <a:t>Example #4</a:t>
            </a:r>
            <a:endParaRPr lang="en-US" altLang="zh-CN" sz="3200" dirty="0"/>
          </a:p>
        </p:txBody>
      </p:sp>
      <p:pic>
        <p:nvPicPr>
          <p:cNvPr id="5" name="Picture 4">
            <a:extLst>
              <a:ext uri="{FF2B5EF4-FFF2-40B4-BE49-F238E27FC236}">
                <a16:creationId xmlns:a16="http://schemas.microsoft.com/office/drawing/2014/main" id="{CFC3DB9A-DA24-6047-A92A-B5EF56D696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36095"/>
            <a:ext cx="9144000" cy="4385810"/>
          </a:xfrm>
          <a:prstGeom prst="rect">
            <a:avLst/>
          </a:prstGeom>
        </p:spPr>
      </p:pic>
    </p:spTree>
    <p:extLst>
      <p:ext uri="{BB962C8B-B14F-4D97-AF65-F5344CB8AC3E}">
        <p14:creationId xmlns:p14="http://schemas.microsoft.com/office/powerpoint/2010/main" val="16786263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3F4992-F746-3540-959F-1BABBA3B526C}"/>
              </a:ext>
            </a:extLst>
          </p:cNvPr>
          <p:cNvSpPr>
            <a:spLocks noGrp="1"/>
          </p:cNvSpPr>
          <p:nvPr>
            <p:ph type="title"/>
          </p:nvPr>
        </p:nvSpPr>
        <p:spPr>
          <a:xfrm>
            <a:off x="628650" y="2838162"/>
            <a:ext cx="7886700" cy="590838"/>
          </a:xfrm>
        </p:spPr>
        <p:txBody>
          <a:bodyPr>
            <a:normAutofit fontScale="90000"/>
          </a:bodyPr>
          <a:lstStyle/>
          <a:p>
            <a:r>
              <a:rPr lang="de-DE" dirty="0"/>
              <a:t>Back </a:t>
            </a:r>
            <a:r>
              <a:rPr lang="de-DE" dirty="0" err="1"/>
              <a:t>to</a:t>
            </a:r>
            <a:r>
              <a:rPr lang="de-DE" dirty="0"/>
              <a:t> </a:t>
            </a:r>
            <a:r>
              <a:rPr lang="de-DE" dirty="0" err="1"/>
              <a:t>basics</a:t>
            </a:r>
            <a:endParaRPr lang="de-DE" dirty="0"/>
          </a:p>
        </p:txBody>
      </p:sp>
    </p:spTree>
    <p:extLst>
      <p:ext uri="{BB962C8B-B14F-4D97-AF65-F5344CB8AC3E}">
        <p14:creationId xmlns:p14="http://schemas.microsoft.com/office/powerpoint/2010/main" val="19724616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38"/>
          <p:cNvSpPr txBox="1"/>
          <p:nvPr/>
        </p:nvSpPr>
        <p:spPr>
          <a:xfrm>
            <a:off x="727326" y="990632"/>
            <a:ext cx="2534408" cy="584775"/>
          </a:xfrm>
          <a:prstGeom prst="rect">
            <a:avLst/>
          </a:prstGeom>
          <a:noFill/>
        </p:spPr>
        <p:txBody>
          <a:bodyPr wrap="square" rtlCol="0">
            <a:spAutoFit/>
          </a:bodyPr>
          <a:lstStyle/>
          <a:p>
            <a:r>
              <a:rPr lang="en-US" altLang="zh-CN" sz="3200" b="1" dirty="0"/>
              <a:t>CONTENTS</a:t>
            </a:r>
            <a:endParaRPr lang="zh-CN" altLang="en-US" sz="3200" b="1" dirty="0"/>
          </a:p>
        </p:txBody>
      </p:sp>
      <p:sp>
        <p:nvSpPr>
          <p:cNvPr id="38" name="文本框 37"/>
          <p:cNvSpPr txBox="1"/>
          <p:nvPr/>
        </p:nvSpPr>
        <p:spPr>
          <a:xfrm>
            <a:off x="878406" y="1731316"/>
            <a:ext cx="8139470" cy="2862322"/>
          </a:xfrm>
          <a:prstGeom prst="rect">
            <a:avLst/>
          </a:prstGeom>
          <a:noFill/>
        </p:spPr>
        <p:txBody>
          <a:bodyPr wrap="square" rtlCol="0">
            <a:spAutoFit/>
          </a:bodyPr>
          <a:lstStyle/>
          <a:p>
            <a:pPr marL="285750" indent="-285750">
              <a:buFont typeface="Wingdings" pitchFamily="2" charset="2"/>
              <a:buChar char="Ø"/>
            </a:pPr>
            <a:r>
              <a:rPr lang="en" altLang="zh-CN" dirty="0"/>
              <a:t>Why we need to use some functional libraries?</a:t>
            </a:r>
          </a:p>
          <a:p>
            <a:pPr marL="285750" indent="-285750">
              <a:buFont typeface="Wingdings" pitchFamily="2" charset="2"/>
              <a:buChar char="Ø"/>
            </a:pPr>
            <a:endParaRPr lang="en" altLang="zh-CN" dirty="0"/>
          </a:p>
          <a:p>
            <a:pPr marL="285750" indent="-285750">
              <a:buFont typeface="Wingdings" pitchFamily="2" charset="2"/>
              <a:buChar char="Ø"/>
            </a:pPr>
            <a:r>
              <a:rPr lang="en" altLang="zh-CN" dirty="0"/>
              <a:t>What is the difference between Cats and Scalaz?</a:t>
            </a:r>
          </a:p>
          <a:p>
            <a:pPr marL="285750" indent="-285750">
              <a:buFont typeface="Wingdings" pitchFamily="2" charset="2"/>
              <a:buChar char="Ø"/>
            </a:pPr>
            <a:endParaRPr lang="en" altLang="zh-CN" dirty="0"/>
          </a:p>
          <a:p>
            <a:pPr marL="285750" indent="-285750">
              <a:buFont typeface="Wingdings" pitchFamily="2" charset="2"/>
              <a:buChar char="Ø"/>
            </a:pPr>
            <a:r>
              <a:rPr lang="en" altLang="zh-CN" dirty="0"/>
              <a:t>Comparison</a:t>
            </a:r>
            <a:endParaRPr lang="en-US" altLang="zh-CN" dirty="0"/>
          </a:p>
          <a:p>
            <a:pPr marL="285750" indent="-285750">
              <a:buFont typeface="Wingdings" pitchFamily="2" charset="2"/>
              <a:buChar char="Ø"/>
            </a:pPr>
            <a:endParaRPr lang="en" altLang="zh-CN" dirty="0"/>
          </a:p>
          <a:p>
            <a:pPr marL="285750" indent="-285750">
              <a:buFont typeface="Wingdings" pitchFamily="2" charset="2"/>
              <a:buChar char="Ø"/>
            </a:pPr>
            <a:r>
              <a:rPr lang="en" altLang="zh-CN" dirty="0"/>
              <a:t>History of Cats and Scalaz</a:t>
            </a:r>
          </a:p>
          <a:p>
            <a:pPr marL="285750" indent="-285750">
              <a:buFont typeface="Wingdings" pitchFamily="2" charset="2"/>
              <a:buChar char="Ø"/>
            </a:pPr>
            <a:endParaRPr lang="en" altLang="zh-CN" dirty="0"/>
          </a:p>
          <a:p>
            <a:pPr marL="285750" indent="-285750">
              <a:buFont typeface="Wingdings" pitchFamily="2" charset="2"/>
              <a:buChar char="Ø"/>
            </a:pPr>
            <a:r>
              <a:rPr lang="en" altLang="zh-CN" dirty="0"/>
              <a:t>Real life example</a:t>
            </a:r>
          </a:p>
          <a:p>
            <a:endParaRPr lang="en-US" altLang="zh-CN" dirty="0"/>
          </a:p>
        </p:txBody>
      </p:sp>
    </p:spTree>
    <p:extLst>
      <p:ext uri="{BB962C8B-B14F-4D97-AF65-F5344CB8AC3E}">
        <p14:creationId xmlns:p14="http://schemas.microsoft.com/office/powerpoint/2010/main" val="14357021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8"/>
          <p:cNvSpPr txBox="1"/>
          <p:nvPr/>
        </p:nvSpPr>
        <p:spPr>
          <a:xfrm>
            <a:off x="446422" y="121807"/>
            <a:ext cx="8251154" cy="584775"/>
          </a:xfrm>
          <a:prstGeom prst="rect">
            <a:avLst/>
          </a:prstGeom>
          <a:noFill/>
        </p:spPr>
        <p:txBody>
          <a:bodyPr wrap="square" rtlCol="0">
            <a:spAutoFit/>
          </a:bodyPr>
          <a:lstStyle/>
          <a:p>
            <a:r>
              <a:rPr lang="en" altLang="zh-CN" sz="3200" dirty="0"/>
              <a:t>Functor</a:t>
            </a:r>
          </a:p>
        </p:txBody>
      </p:sp>
      <p:pic>
        <p:nvPicPr>
          <p:cNvPr id="6" name="Picture 5">
            <a:extLst>
              <a:ext uri="{FF2B5EF4-FFF2-40B4-BE49-F238E27FC236}">
                <a16:creationId xmlns:a16="http://schemas.microsoft.com/office/drawing/2014/main" id="{CAD28FB5-A05C-6247-B3C0-5ACE01D9AFD8}"/>
              </a:ext>
            </a:extLst>
          </p:cNvPr>
          <p:cNvPicPr>
            <a:picLocks noChangeAspect="1"/>
          </p:cNvPicPr>
          <p:nvPr/>
        </p:nvPicPr>
        <p:blipFill>
          <a:blip r:embed="rId2"/>
          <a:stretch>
            <a:fillRect/>
          </a:stretch>
        </p:blipFill>
        <p:spPr>
          <a:xfrm>
            <a:off x="109543" y="2286000"/>
            <a:ext cx="8924911" cy="2528410"/>
          </a:xfrm>
          <a:prstGeom prst="rect">
            <a:avLst/>
          </a:prstGeom>
        </p:spPr>
      </p:pic>
      <p:sp>
        <p:nvSpPr>
          <p:cNvPr id="7" name="TextBox 6">
            <a:extLst>
              <a:ext uri="{FF2B5EF4-FFF2-40B4-BE49-F238E27FC236}">
                <a16:creationId xmlns:a16="http://schemas.microsoft.com/office/drawing/2014/main" id="{B4155E01-22AF-5141-9487-7E1AB43FDB12}"/>
              </a:ext>
            </a:extLst>
          </p:cNvPr>
          <p:cNvSpPr txBox="1"/>
          <p:nvPr/>
        </p:nvSpPr>
        <p:spPr>
          <a:xfrm>
            <a:off x="1518834" y="1267100"/>
            <a:ext cx="3852273" cy="923330"/>
          </a:xfrm>
          <a:prstGeom prst="rect">
            <a:avLst/>
          </a:prstGeom>
          <a:noFill/>
        </p:spPr>
        <p:txBody>
          <a:bodyPr wrap="none" rtlCol="0">
            <a:spAutoFit/>
          </a:bodyPr>
          <a:lstStyle/>
          <a:p>
            <a:r>
              <a:rPr lang="en" dirty="0"/>
              <a:t>trait Functor[F[_]] {</a:t>
            </a:r>
          </a:p>
          <a:p>
            <a:r>
              <a:rPr lang="en" dirty="0"/>
              <a:t>    def map[A,B](fa: F[A])(f: A =&gt; B): F[B]</a:t>
            </a:r>
          </a:p>
          <a:p>
            <a:r>
              <a:rPr lang="en" dirty="0"/>
              <a:t>}</a:t>
            </a:r>
            <a:endParaRPr lang="de-DE" dirty="0"/>
          </a:p>
        </p:txBody>
      </p:sp>
      <p:sp>
        <p:nvSpPr>
          <p:cNvPr id="8" name="TextBox 7">
            <a:extLst>
              <a:ext uri="{FF2B5EF4-FFF2-40B4-BE49-F238E27FC236}">
                <a16:creationId xmlns:a16="http://schemas.microsoft.com/office/drawing/2014/main" id="{437F8EF4-81EF-1942-B0CE-F70A7A326A17}"/>
              </a:ext>
            </a:extLst>
          </p:cNvPr>
          <p:cNvSpPr txBox="1"/>
          <p:nvPr/>
        </p:nvSpPr>
        <p:spPr>
          <a:xfrm>
            <a:off x="109543" y="5252235"/>
            <a:ext cx="8889549" cy="646331"/>
          </a:xfrm>
          <a:prstGeom prst="rect">
            <a:avLst/>
          </a:prstGeom>
          <a:noFill/>
        </p:spPr>
        <p:txBody>
          <a:bodyPr wrap="none" rtlCol="0">
            <a:spAutoFit/>
          </a:bodyPr>
          <a:lstStyle/>
          <a:p>
            <a:r>
              <a:rPr lang="en" dirty="0"/>
              <a:t>If you have been using Lists, Options, Eithers, Futures in Scala, you have been using functors. </a:t>
            </a:r>
          </a:p>
          <a:p>
            <a:endParaRPr lang="de-DE" dirty="0"/>
          </a:p>
        </p:txBody>
      </p:sp>
    </p:spTree>
    <p:extLst>
      <p:ext uri="{BB962C8B-B14F-4D97-AF65-F5344CB8AC3E}">
        <p14:creationId xmlns:p14="http://schemas.microsoft.com/office/powerpoint/2010/main" val="30178166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8"/>
          <p:cNvSpPr txBox="1"/>
          <p:nvPr/>
        </p:nvSpPr>
        <p:spPr>
          <a:xfrm>
            <a:off x="446423" y="121807"/>
            <a:ext cx="8251154" cy="584775"/>
          </a:xfrm>
          <a:prstGeom prst="rect">
            <a:avLst/>
          </a:prstGeom>
          <a:noFill/>
        </p:spPr>
        <p:txBody>
          <a:bodyPr wrap="square" rtlCol="0">
            <a:spAutoFit/>
          </a:bodyPr>
          <a:lstStyle/>
          <a:p>
            <a:r>
              <a:rPr lang="en" altLang="zh-CN" sz="3200" dirty="0"/>
              <a:t>Functor</a:t>
            </a:r>
          </a:p>
        </p:txBody>
      </p:sp>
      <p:pic>
        <p:nvPicPr>
          <p:cNvPr id="2" name="Picture 1">
            <a:extLst>
              <a:ext uri="{FF2B5EF4-FFF2-40B4-BE49-F238E27FC236}">
                <a16:creationId xmlns:a16="http://schemas.microsoft.com/office/drawing/2014/main" id="{C5F2A7A5-86E2-A94E-A928-95A51B88FCA8}"/>
              </a:ext>
            </a:extLst>
          </p:cNvPr>
          <p:cNvPicPr>
            <a:picLocks noChangeAspect="1"/>
          </p:cNvPicPr>
          <p:nvPr/>
        </p:nvPicPr>
        <p:blipFill>
          <a:blip r:embed="rId2"/>
          <a:stretch>
            <a:fillRect/>
          </a:stretch>
        </p:blipFill>
        <p:spPr>
          <a:xfrm>
            <a:off x="0" y="734405"/>
            <a:ext cx="9144000" cy="6026727"/>
          </a:xfrm>
          <a:prstGeom prst="rect">
            <a:avLst/>
          </a:prstGeom>
        </p:spPr>
      </p:pic>
    </p:spTree>
    <p:extLst>
      <p:ext uri="{BB962C8B-B14F-4D97-AF65-F5344CB8AC3E}">
        <p14:creationId xmlns:p14="http://schemas.microsoft.com/office/powerpoint/2010/main" val="29583379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8"/>
          <p:cNvSpPr txBox="1"/>
          <p:nvPr/>
        </p:nvSpPr>
        <p:spPr>
          <a:xfrm>
            <a:off x="446423" y="121807"/>
            <a:ext cx="8251154" cy="584775"/>
          </a:xfrm>
          <a:prstGeom prst="rect">
            <a:avLst/>
          </a:prstGeom>
          <a:noFill/>
        </p:spPr>
        <p:txBody>
          <a:bodyPr wrap="square" rtlCol="0">
            <a:spAutoFit/>
          </a:bodyPr>
          <a:lstStyle/>
          <a:p>
            <a:r>
              <a:rPr lang="en" altLang="zh-CN" sz="3200" dirty="0"/>
              <a:t>Monad</a:t>
            </a:r>
          </a:p>
        </p:txBody>
      </p:sp>
      <p:pic>
        <p:nvPicPr>
          <p:cNvPr id="3" name="Picture 2">
            <a:extLst>
              <a:ext uri="{FF2B5EF4-FFF2-40B4-BE49-F238E27FC236}">
                <a16:creationId xmlns:a16="http://schemas.microsoft.com/office/drawing/2014/main" id="{8EDF51DD-F19D-714A-994A-792B10BE355F}"/>
              </a:ext>
            </a:extLst>
          </p:cNvPr>
          <p:cNvPicPr>
            <a:picLocks noChangeAspect="1"/>
          </p:cNvPicPr>
          <p:nvPr/>
        </p:nvPicPr>
        <p:blipFill>
          <a:blip r:embed="rId2"/>
          <a:stretch>
            <a:fillRect/>
          </a:stretch>
        </p:blipFill>
        <p:spPr>
          <a:xfrm>
            <a:off x="0" y="2572642"/>
            <a:ext cx="9144000" cy="1712716"/>
          </a:xfrm>
          <a:prstGeom prst="rect">
            <a:avLst/>
          </a:prstGeom>
        </p:spPr>
      </p:pic>
      <p:sp>
        <p:nvSpPr>
          <p:cNvPr id="5" name="TextBox 4">
            <a:extLst>
              <a:ext uri="{FF2B5EF4-FFF2-40B4-BE49-F238E27FC236}">
                <a16:creationId xmlns:a16="http://schemas.microsoft.com/office/drawing/2014/main" id="{ED187D69-D964-8D4A-9E33-C05AD8C98D21}"/>
              </a:ext>
            </a:extLst>
          </p:cNvPr>
          <p:cNvSpPr txBox="1"/>
          <p:nvPr/>
        </p:nvSpPr>
        <p:spPr>
          <a:xfrm>
            <a:off x="1495586" y="1454946"/>
            <a:ext cx="2965364" cy="369332"/>
          </a:xfrm>
          <a:prstGeom prst="rect">
            <a:avLst/>
          </a:prstGeom>
          <a:noFill/>
        </p:spPr>
        <p:txBody>
          <a:bodyPr wrap="none" rtlCol="0">
            <a:spAutoFit/>
          </a:bodyPr>
          <a:lstStyle/>
          <a:p>
            <a:r>
              <a:rPr lang="en" dirty="0" err="1"/>
              <a:t>flatMap</a:t>
            </a:r>
            <a:r>
              <a:rPr lang="en" dirty="0"/>
              <a:t>: (A =&gt; M[B]) =&gt; M[B] </a:t>
            </a:r>
            <a:endParaRPr lang="de-DE" dirty="0"/>
          </a:p>
        </p:txBody>
      </p:sp>
      <p:sp>
        <p:nvSpPr>
          <p:cNvPr id="6" name="TextBox 5">
            <a:extLst>
              <a:ext uri="{FF2B5EF4-FFF2-40B4-BE49-F238E27FC236}">
                <a16:creationId xmlns:a16="http://schemas.microsoft.com/office/drawing/2014/main" id="{92484D16-CF6F-A64D-B6F5-88C3734DD129}"/>
              </a:ext>
            </a:extLst>
          </p:cNvPr>
          <p:cNvSpPr txBox="1"/>
          <p:nvPr/>
        </p:nvSpPr>
        <p:spPr>
          <a:xfrm>
            <a:off x="1968285" y="4719234"/>
            <a:ext cx="184731" cy="369332"/>
          </a:xfrm>
          <a:prstGeom prst="rect">
            <a:avLst/>
          </a:prstGeom>
          <a:noFill/>
        </p:spPr>
        <p:txBody>
          <a:bodyPr wrap="none" rtlCol="0">
            <a:spAutoFit/>
          </a:bodyPr>
          <a:lstStyle/>
          <a:p>
            <a:endParaRPr lang="de-DE" dirty="0"/>
          </a:p>
        </p:txBody>
      </p:sp>
      <p:pic>
        <p:nvPicPr>
          <p:cNvPr id="8" name="Picture 7">
            <a:extLst>
              <a:ext uri="{FF2B5EF4-FFF2-40B4-BE49-F238E27FC236}">
                <a16:creationId xmlns:a16="http://schemas.microsoft.com/office/drawing/2014/main" id="{34CE7F4D-7C5F-5E4A-A36E-D3038E914C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2150" y="4719234"/>
            <a:ext cx="7759700" cy="914400"/>
          </a:xfrm>
          <a:prstGeom prst="rect">
            <a:avLst/>
          </a:prstGeom>
        </p:spPr>
      </p:pic>
    </p:spTree>
    <p:extLst>
      <p:ext uri="{BB962C8B-B14F-4D97-AF65-F5344CB8AC3E}">
        <p14:creationId xmlns:p14="http://schemas.microsoft.com/office/powerpoint/2010/main" val="39875290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8"/>
          <p:cNvSpPr txBox="1"/>
          <p:nvPr/>
        </p:nvSpPr>
        <p:spPr>
          <a:xfrm>
            <a:off x="446423" y="121807"/>
            <a:ext cx="8251154" cy="584775"/>
          </a:xfrm>
          <a:prstGeom prst="rect">
            <a:avLst/>
          </a:prstGeom>
          <a:noFill/>
        </p:spPr>
        <p:txBody>
          <a:bodyPr wrap="square" rtlCol="0">
            <a:spAutoFit/>
          </a:bodyPr>
          <a:lstStyle/>
          <a:p>
            <a:r>
              <a:rPr lang="en" altLang="zh-CN" sz="3200" dirty="0"/>
              <a:t>Monads in Cats</a:t>
            </a:r>
          </a:p>
        </p:txBody>
      </p:sp>
      <p:sp>
        <p:nvSpPr>
          <p:cNvPr id="5" name="TextBox 4">
            <a:extLst>
              <a:ext uri="{FF2B5EF4-FFF2-40B4-BE49-F238E27FC236}">
                <a16:creationId xmlns:a16="http://schemas.microsoft.com/office/drawing/2014/main" id="{ED187D69-D964-8D4A-9E33-C05AD8C98D21}"/>
              </a:ext>
            </a:extLst>
          </p:cNvPr>
          <p:cNvSpPr txBox="1"/>
          <p:nvPr/>
        </p:nvSpPr>
        <p:spPr>
          <a:xfrm>
            <a:off x="446423" y="1253467"/>
            <a:ext cx="8558092" cy="2862322"/>
          </a:xfrm>
          <a:prstGeom prst="rect">
            <a:avLst/>
          </a:prstGeom>
          <a:noFill/>
        </p:spPr>
        <p:txBody>
          <a:bodyPr wrap="square" rtlCol="0">
            <a:spAutoFit/>
          </a:bodyPr>
          <a:lstStyle/>
          <a:p>
            <a:r>
              <a:rPr lang="de-DE" dirty="0" err="1"/>
              <a:t>trait</a:t>
            </a:r>
            <a:r>
              <a:rPr lang="de-DE" dirty="0"/>
              <a:t> </a:t>
            </a:r>
            <a:r>
              <a:rPr lang="de-DE" dirty="0" err="1"/>
              <a:t>Monad</a:t>
            </a:r>
            <a:r>
              <a:rPr lang="de-DE" dirty="0"/>
              <a:t>[F[_]] { </a:t>
            </a:r>
          </a:p>
          <a:p>
            <a:r>
              <a:rPr lang="de-DE" dirty="0"/>
              <a:t>    </a:t>
            </a:r>
            <a:r>
              <a:rPr lang="de-DE" dirty="0" err="1"/>
              <a:t>def</a:t>
            </a:r>
            <a:r>
              <a:rPr lang="de-DE" dirty="0"/>
              <a:t> pure[A](a: A): F[A] </a:t>
            </a:r>
          </a:p>
          <a:p>
            <a:endParaRPr lang="de-DE" dirty="0"/>
          </a:p>
          <a:p>
            <a:r>
              <a:rPr lang="de-DE" dirty="0"/>
              <a:t>    </a:t>
            </a:r>
            <a:r>
              <a:rPr lang="de-DE" dirty="0" err="1"/>
              <a:t>def</a:t>
            </a:r>
            <a:r>
              <a:rPr lang="de-DE" dirty="0"/>
              <a:t> </a:t>
            </a:r>
            <a:r>
              <a:rPr lang="de-DE" dirty="0" err="1"/>
              <a:t>flatMap</a:t>
            </a:r>
            <a:r>
              <a:rPr lang="de-DE" dirty="0"/>
              <a:t>[A, B](</a:t>
            </a:r>
            <a:r>
              <a:rPr lang="de-DE" dirty="0" err="1"/>
              <a:t>fa</a:t>
            </a:r>
            <a:r>
              <a:rPr lang="de-DE" dirty="0"/>
              <a:t>: F[A])(f: A =&gt; F[B]): F[B] </a:t>
            </a:r>
          </a:p>
          <a:p>
            <a:endParaRPr lang="de-DE" dirty="0"/>
          </a:p>
          <a:p>
            <a:r>
              <a:rPr lang="de-DE" dirty="0"/>
              <a:t>    </a:t>
            </a:r>
            <a:r>
              <a:rPr lang="de-DE" dirty="0" err="1"/>
              <a:t>def</a:t>
            </a:r>
            <a:r>
              <a:rPr lang="de-DE" dirty="0"/>
              <a:t> </a:t>
            </a:r>
            <a:r>
              <a:rPr lang="de-DE" dirty="0" err="1"/>
              <a:t>map</a:t>
            </a:r>
            <a:r>
              <a:rPr lang="de-DE" dirty="0"/>
              <a:t>[A, B](</a:t>
            </a:r>
            <a:r>
              <a:rPr lang="de-DE" dirty="0" err="1"/>
              <a:t>fa</a:t>
            </a:r>
            <a:r>
              <a:rPr lang="de-DE" dirty="0"/>
              <a:t>: F[A])(f: A =&gt; B): F[B] = {</a:t>
            </a:r>
          </a:p>
          <a:p>
            <a:r>
              <a:rPr lang="de-DE" dirty="0"/>
              <a:t>        </a:t>
            </a:r>
            <a:r>
              <a:rPr lang="de-DE" dirty="0" err="1"/>
              <a:t>flatMap</a:t>
            </a:r>
            <a:r>
              <a:rPr lang="de-DE" dirty="0"/>
              <a:t>(</a:t>
            </a:r>
            <a:r>
              <a:rPr lang="de-DE" dirty="0" err="1"/>
              <a:t>fa</a:t>
            </a:r>
            <a:r>
              <a:rPr lang="de-DE" dirty="0"/>
              <a:t>)(a =&gt; pure(f(a))) </a:t>
            </a:r>
          </a:p>
          <a:p>
            <a:r>
              <a:rPr lang="de-DE" dirty="0"/>
              <a:t>    } </a:t>
            </a:r>
          </a:p>
          <a:p>
            <a:endParaRPr lang="de-DE" dirty="0"/>
          </a:p>
          <a:p>
            <a:r>
              <a:rPr lang="de-DE" dirty="0"/>
              <a:t>}</a:t>
            </a:r>
          </a:p>
        </p:txBody>
      </p:sp>
      <p:sp>
        <p:nvSpPr>
          <p:cNvPr id="6" name="TextBox 5">
            <a:extLst>
              <a:ext uri="{FF2B5EF4-FFF2-40B4-BE49-F238E27FC236}">
                <a16:creationId xmlns:a16="http://schemas.microsoft.com/office/drawing/2014/main" id="{92484D16-CF6F-A64D-B6F5-88C3734DD129}"/>
              </a:ext>
            </a:extLst>
          </p:cNvPr>
          <p:cNvSpPr txBox="1"/>
          <p:nvPr/>
        </p:nvSpPr>
        <p:spPr>
          <a:xfrm>
            <a:off x="1968285" y="4719234"/>
            <a:ext cx="184731" cy="369332"/>
          </a:xfrm>
          <a:prstGeom prst="rect">
            <a:avLst/>
          </a:prstGeom>
          <a:noFill/>
        </p:spPr>
        <p:txBody>
          <a:bodyPr wrap="none" rtlCol="0">
            <a:spAutoFit/>
          </a:bodyPr>
          <a:lstStyle/>
          <a:p>
            <a:endParaRPr lang="de-DE" dirty="0"/>
          </a:p>
        </p:txBody>
      </p:sp>
    </p:spTree>
    <p:extLst>
      <p:ext uri="{BB962C8B-B14F-4D97-AF65-F5344CB8AC3E}">
        <p14:creationId xmlns:p14="http://schemas.microsoft.com/office/powerpoint/2010/main" val="30208918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8"/>
          <p:cNvSpPr txBox="1"/>
          <p:nvPr/>
        </p:nvSpPr>
        <p:spPr>
          <a:xfrm>
            <a:off x="446423" y="121807"/>
            <a:ext cx="8251154" cy="584775"/>
          </a:xfrm>
          <a:prstGeom prst="rect">
            <a:avLst/>
          </a:prstGeom>
          <a:noFill/>
        </p:spPr>
        <p:txBody>
          <a:bodyPr wrap="square" rtlCol="0">
            <a:spAutoFit/>
          </a:bodyPr>
          <a:lstStyle/>
          <a:p>
            <a:r>
              <a:rPr lang="de-DE" sz="3200" dirty="0" err="1"/>
              <a:t>Monad</a:t>
            </a:r>
            <a:r>
              <a:rPr lang="de-DE" sz="3200" dirty="0"/>
              <a:t> </a:t>
            </a:r>
            <a:r>
              <a:rPr lang="de-DE" sz="3200" dirty="0" err="1"/>
              <a:t>transformers</a:t>
            </a:r>
            <a:endParaRPr lang="en" altLang="zh-CN" sz="3200" dirty="0"/>
          </a:p>
        </p:txBody>
      </p:sp>
      <p:sp>
        <p:nvSpPr>
          <p:cNvPr id="6" name="TextBox 5">
            <a:extLst>
              <a:ext uri="{FF2B5EF4-FFF2-40B4-BE49-F238E27FC236}">
                <a16:creationId xmlns:a16="http://schemas.microsoft.com/office/drawing/2014/main" id="{92484D16-CF6F-A64D-B6F5-88C3734DD129}"/>
              </a:ext>
            </a:extLst>
          </p:cNvPr>
          <p:cNvSpPr txBox="1"/>
          <p:nvPr/>
        </p:nvSpPr>
        <p:spPr>
          <a:xfrm>
            <a:off x="1968285" y="4719234"/>
            <a:ext cx="184731" cy="369332"/>
          </a:xfrm>
          <a:prstGeom prst="rect">
            <a:avLst/>
          </a:prstGeom>
          <a:noFill/>
        </p:spPr>
        <p:txBody>
          <a:bodyPr wrap="none" rtlCol="0">
            <a:spAutoFit/>
          </a:bodyPr>
          <a:lstStyle/>
          <a:p>
            <a:endParaRPr lang="de-DE" dirty="0"/>
          </a:p>
        </p:txBody>
      </p:sp>
      <p:pic>
        <p:nvPicPr>
          <p:cNvPr id="3" name="Picture 2">
            <a:extLst>
              <a:ext uri="{FF2B5EF4-FFF2-40B4-BE49-F238E27FC236}">
                <a16:creationId xmlns:a16="http://schemas.microsoft.com/office/drawing/2014/main" id="{FC447AF7-B1F6-154A-B90E-C17F2FEB7F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029806"/>
            <a:ext cx="9118600" cy="2349500"/>
          </a:xfrm>
          <a:prstGeom prst="rect">
            <a:avLst/>
          </a:prstGeom>
        </p:spPr>
      </p:pic>
    </p:spTree>
    <p:extLst>
      <p:ext uri="{BB962C8B-B14F-4D97-AF65-F5344CB8AC3E}">
        <p14:creationId xmlns:p14="http://schemas.microsoft.com/office/powerpoint/2010/main" val="32958274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8"/>
          <p:cNvSpPr txBox="1"/>
          <p:nvPr/>
        </p:nvSpPr>
        <p:spPr>
          <a:xfrm>
            <a:off x="446423" y="121807"/>
            <a:ext cx="8251154" cy="584775"/>
          </a:xfrm>
          <a:prstGeom prst="rect">
            <a:avLst/>
          </a:prstGeom>
          <a:noFill/>
        </p:spPr>
        <p:txBody>
          <a:bodyPr wrap="square" rtlCol="0">
            <a:spAutoFit/>
          </a:bodyPr>
          <a:lstStyle/>
          <a:p>
            <a:r>
              <a:rPr lang="en" altLang="zh-CN" sz="3200" dirty="0"/>
              <a:t>Monad Transformers </a:t>
            </a:r>
            <a:r>
              <a:rPr lang="de-DE" altLang="zh-CN" sz="3200" dirty="0"/>
              <a:t>in Cats</a:t>
            </a:r>
            <a:endParaRPr lang="en" altLang="zh-CN" sz="3200" dirty="0"/>
          </a:p>
        </p:txBody>
      </p:sp>
      <p:pic>
        <p:nvPicPr>
          <p:cNvPr id="3" name="Picture 2">
            <a:extLst>
              <a:ext uri="{FF2B5EF4-FFF2-40B4-BE49-F238E27FC236}">
                <a16:creationId xmlns:a16="http://schemas.microsoft.com/office/drawing/2014/main" id="{E767C3D1-1540-384E-B19E-2062C7540468}"/>
              </a:ext>
            </a:extLst>
          </p:cNvPr>
          <p:cNvPicPr>
            <a:picLocks noChangeAspect="1"/>
          </p:cNvPicPr>
          <p:nvPr/>
        </p:nvPicPr>
        <p:blipFill>
          <a:blip r:embed="rId2"/>
          <a:stretch>
            <a:fillRect/>
          </a:stretch>
        </p:blipFill>
        <p:spPr>
          <a:xfrm>
            <a:off x="4572000" y="1075330"/>
            <a:ext cx="4106513" cy="5272763"/>
          </a:xfrm>
          <a:prstGeom prst="rect">
            <a:avLst/>
          </a:prstGeom>
        </p:spPr>
      </p:pic>
      <p:sp>
        <p:nvSpPr>
          <p:cNvPr id="2" name="TextBox 1">
            <a:extLst>
              <a:ext uri="{FF2B5EF4-FFF2-40B4-BE49-F238E27FC236}">
                <a16:creationId xmlns:a16="http://schemas.microsoft.com/office/drawing/2014/main" id="{288550B9-70A6-2D44-8E50-E6D5AEAA69DA}"/>
              </a:ext>
            </a:extLst>
          </p:cNvPr>
          <p:cNvSpPr txBox="1"/>
          <p:nvPr/>
        </p:nvSpPr>
        <p:spPr>
          <a:xfrm>
            <a:off x="365735" y="2019992"/>
            <a:ext cx="3898695" cy="2031325"/>
          </a:xfrm>
          <a:prstGeom prst="rect">
            <a:avLst/>
          </a:prstGeom>
          <a:noFill/>
        </p:spPr>
        <p:txBody>
          <a:bodyPr wrap="square" rtlCol="0">
            <a:spAutoFit/>
          </a:bodyPr>
          <a:lstStyle/>
          <a:p>
            <a:endParaRPr lang="de-DE" dirty="0"/>
          </a:p>
          <a:p>
            <a:pPr marL="285750" indent="-285750">
              <a:buFont typeface="Arial" panose="020B0604020202020204" pitchFamily="34" charset="0"/>
              <a:buChar char="•"/>
            </a:pPr>
            <a:r>
              <a:rPr lang="de-DE" dirty="0" err="1"/>
              <a:t>cats.data.OptionT</a:t>
            </a:r>
            <a:r>
              <a:rPr lang="de-DE" dirty="0"/>
              <a:t> </a:t>
            </a:r>
            <a:r>
              <a:rPr lang="de-DE" dirty="0" err="1"/>
              <a:t>for</a:t>
            </a:r>
            <a:r>
              <a:rPr lang="de-DE" dirty="0"/>
              <a:t> Option;</a:t>
            </a:r>
          </a:p>
          <a:p>
            <a:pPr marL="285750" indent="-285750">
              <a:buFont typeface="Arial" panose="020B0604020202020204" pitchFamily="34" charset="0"/>
              <a:buChar char="•"/>
            </a:pPr>
            <a:r>
              <a:rPr lang="de-DE" dirty="0" err="1"/>
              <a:t>cats.data.EitherT</a:t>
            </a:r>
            <a:r>
              <a:rPr lang="de-DE" dirty="0"/>
              <a:t> </a:t>
            </a:r>
            <a:r>
              <a:rPr lang="de-DE" dirty="0" err="1"/>
              <a:t>for</a:t>
            </a:r>
            <a:r>
              <a:rPr lang="de-DE" dirty="0"/>
              <a:t> </a:t>
            </a:r>
            <a:r>
              <a:rPr lang="de-DE" dirty="0" err="1"/>
              <a:t>Either</a:t>
            </a:r>
            <a:r>
              <a:rPr lang="de-DE" dirty="0"/>
              <a:t>;</a:t>
            </a:r>
          </a:p>
          <a:p>
            <a:pPr marL="285750" indent="-285750">
              <a:buFont typeface="Arial" panose="020B0604020202020204" pitchFamily="34" charset="0"/>
              <a:buChar char="•"/>
            </a:pPr>
            <a:r>
              <a:rPr lang="de-DE" dirty="0" err="1"/>
              <a:t>cats.data.ReaderT</a:t>
            </a:r>
            <a:r>
              <a:rPr lang="de-DE" dirty="0"/>
              <a:t> </a:t>
            </a:r>
            <a:r>
              <a:rPr lang="de-DE" dirty="0" err="1"/>
              <a:t>for</a:t>
            </a:r>
            <a:r>
              <a:rPr lang="de-DE" dirty="0"/>
              <a:t> Reader;</a:t>
            </a:r>
          </a:p>
          <a:p>
            <a:pPr marL="285750" indent="-285750">
              <a:buFont typeface="Arial" panose="020B0604020202020204" pitchFamily="34" charset="0"/>
              <a:buChar char="•"/>
            </a:pPr>
            <a:r>
              <a:rPr lang="de-DE" dirty="0" err="1"/>
              <a:t>cats.data.WriterT</a:t>
            </a:r>
            <a:r>
              <a:rPr lang="de-DE" dirty="0"/>
              <a:t> </a:t>
            </a:r>
            <a:r>
              <a:rPr lang="de-DE" dirty="0" err="1"/>
              <a:t>for</a:t>
            </a:r>
            <a:r>
              <a:rPr lang="de-DE" dirty="0"/>
              <a:t> Writer;</a:t>
            </a:r>
          </a:p>
          <a:p>
            <a:pPr marL="285750" indent="-285750">
              <a:buFont typeface="Arial" panose="020B0604020202020204" pitchFamily="34" charset="0"/>
              <a:buChar char="•"/>
            </a:pPr>
            <a:r>
              <a:rPr lang="de-DE" dirty="0" err="1"/>
              <a:t>cats.data.StateT</a:t>
            </a:r>
            <a:r>
              <a:rPr lang="de-DE" dirty="0"/>
              <a:t> </a:t>
            </a:r>
            <a:r>
              <a:rPr lang="de-DE" dirty="0" err="1"/>
              <a:t>for</a:t>
            </a:r>
            <a:r>
              <a:rPr lang="de-DE" dirty="0"/>
              <a:t> State;</a:t>
            </a:r>
          </a:p>
          <a:p>
            <a:pPr marL="285750" indent="-285750">
              <a:buFont typeface="Arial" panose="020B0604020202020204" pitchFamily="34" charset="0"/>
              <a:buChar char="•"/>
            </a:pPr>
            <a:r>
              <a:rPr lang="de-DE" dirty="0" err="1"/>
              <a:t>cats.data.IdT</a:t>
            </a:r>
            <a:r>
              <a:rPr lang="de-DE" dirty="0"/>
              <a:t> </a:t>
            </a:r>
            <a:r>
              <a:rPr lang="de-DE" dirty="0" err="1"/>
              <a:t>for</a:t>
            </a:r>
            <a:r>
              <a:rPr lang="de-DE" dirty="0"/>
              <a:t> </a:t>
            </a:r>
            <a:r>
              <a:rPr lang="de-DE" dirty="0" err="1"/>
              <a:t>the</a:t>
            </a:r>
            <a:r>
              <a:rPr lang="de-DE" dirty="0"/>
              <a:t> </a:t>
            </a:r>
            <a:r>
              <a:rPr lang="de-DE" dirty="0" err="1"/>
              <a:t>Id</a:t>
            </a:r>
            <a:r>
              <a:rPr lang="de-DE" dirty="0"/>
              <a:t> </a:t>
            </a:r>
            <a:r>
              <a:rPr lang="de-DE" dirty="0" err="1"/>
              <a:t>monad</a:t>
            </a:r>
            <a:r>
              <a:rPr lang="de-DE" dirty="0"/>
              <a:t>.</a:t>
            </a:r>
          </a:p>
        </p:txBody>
      </p:sp>
    </p:spTree>
    <p:extLst>
      <p:ext uri="{BB962C8B-B14F-4D97-AF65-F5344CB8AC3E}">
        <p14:creationId xmlns:p14="http://schemas.microsoft.com/office/powerpoint/2010/main" val="23080716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8"/>
          <p:cNvSpPr txBox="1"/>
          <p:nvPr/>
        </p:nvSpPr>
        <p:spPr>
          <a:xfrm>
            <a:off x="446423" y="121807"/>
            <a:ext cx="8251154" cy="584775"/>
          </a:xfrm>
          <a:prstGeom prst="rect">
            <a:avLst/>
          </a:prstGeom>
          <a:noFill/>
        </p:spPr>
        <p:txBody>
          <a:bodyPr wrap="square" rtlCol="0">
            <a:spAutoFit/>
          </a:bodyPr>
          <a:lstStyle/>
          <a:p>
            <a:r>
              <a:rPr lang="en" altLang="zh-CN" sz="3200" dirty="0"/>
              <a:t>Tips about using cats</a:t>
            </a:r>
          </a:p>
        </p:txBody>
      </p:sp>
      <p:sp>
        <p:nvSpPr>
          <p:cNvPr id="5" name="TextBox 4">
            <a:extLst>
              <a:ext uri="{FF2B5EF4-FFF2-40B4-BE49-F238E27FC236}">
                <a16:creationId xmlns:a16="http://schemas.microsoft.com/office/drawing/2014/main" id="{ED187D69-D964-8D4A-9E33-C05AD8C98D21}"/>
              </a:ext>
            </a:extLst>
          </p:cNvPr>
          <p:cNvSpPr txBox="1"/>
          <p:nvPr/>
        </p:nvSpPr>
        <p:spPr>
          <a:xfrm>
            <a:off x="354983" y="1378158"/>
            <a:ext cx="8558092" cy="3693319"/>
          </a:xfrm>
          <a:prstGeom prst="rect">
            <a:avLst/>
          </a:prstGeom>
          <a:noFill/>
        </p:spPr>
        <p:txBody>
          <a:bodyPr wrap="square" rtlCol="0">
            <a:spAutoFit/>
          </a:bodyPr>
          <a:lstStyle/>
          <a:p>
            <a:pPr marL="285750" indent="-285750">
              <a:buFont typeface="Wingdings" pitchFamily="2" charset="2"/>
              <a:buChar char="Ø"/>
            </a:pPr>
            <a:r>
              <a:rPr lang="de-DE" dirty="0"/>
              <a:t>Extension </a:t>
            </a:r>
            <a:r>
              <a:rPr lang="de-DE" dirty="0" err="1"/>
              <a:t>method</a:t>
            </a:r>
            <a:r>
              <a:rPr lang="de-DE" dirty="0"/>
              <a:t> </a:t>
            </a:r>
            <a:r>
              <a:rPr lang="de-DE" dirty="0" err="1"/>
              <a:t>constructors</a:t>
            </a:r>
            <a:endParaRPr lang="de-DE" dirty="0"/>
          </a:p>
          <a:p>
            <a:pPr marL="285750" indent="-285750">
              <a:buFont typeface="Wingdings" pitchFamily="2" charset="2"/>
              <a:buChar char="Ø"/>
            </a:pPr>
            <a:endParaRPr lang="de-DE" dirty="0"/>
          </a:p>
          <a:p>
            <a:pPr marL="285750" indent="-285750">
              <a:buFont typeface="Wingdings" pitchFamily="2" charset="2"/>
              <a:buChar char="Ø"/>
            </a:pPr>
            <a:r>
              <a:rPr lang="de-DE" dirty="0" err="1"/>
              <a:t>Cartesian</a:t>
            </a:r>
            <a:r>
              <a:rPr lang="de-DE" dirty="0"/>
              <a:t> </a:t>
            </a:r>
          </a:p>
          <a:p>
            <a:endParaRPr lang="de-DE" dirty="0"/>
          </a:p>
          <a:p>
            <a:pPr marL="285750" indent="-285750">
              <a:buFont typeface="Wingdings" pitchFamily="2" charset="2"/>
              <a:buChar char="Ø"/>
            </a:pPr>
            <a:r>
              <a:rPr lang="de-DE" dirty="0"/>
              <a:t>Utility </a:t>
            </a:r>
            <a:r>
              <a:rPr lang="de-DE" dirty="0" err="1"/>
              <a:t>functions</a:t>
            </a:r>
            <a:r>
              <a:rPr lang="de-DE" dirty="0"/>
              <a:t>: Lift, </a:t>
            </a:r>
            <a:r>
              <a:rPr lang="de-DE" dirty="0" err="1"/>
              <a:t>mapN</a:t>
            </a:r>
            <a:r>
              <a:rPr lang="de-DE" dirty="0"/>
              <a:t>, traverse, pure</a:t>
            </a:r>
          </a:p>
          <a:p>
            <a:endParaRPr lang="de-DE" b="1" dirty="0"/>
          </a:p>
          <a:p>
            <a:pPr marL="285750" indent="-285750">
              <a:buFont typeface="Wingdings" pitchFamily="2" charset="2"/>
              <a:buChar char="Ø"/>
            </a:pPr>
            <a:r>
              <a:rPr lang="de-DE" dirty="0"/>
              <a:t>Custom </a:t>
            </a:r>
            <a:r>
              <a:rPr lang="de-DE" dirty="0" err="1"/>
              <a:t>Typeclasses</a:t>
            </a:r>
            <a:endParaRPr lang="de-DE" dirty="0"/>
          </a:p>
          <a:p>
            <a:endParaRPr lang="de-DE" dirty="0"/>
          </a:p>
          <a:p>
            <a:pPr marL="285750" indent="-285750">
              <a:buFont typeface="Wingdings" pitchFamily="2" charset="2"/>
              <a:buChar char="Ø"/>
            </a:pPr>
            <a:r>
              <a:rPr lang="de-DE" dirty="0" err="1"/>
              <a:t>Typelevel</a:t>
            </a:r>
            <a:r>
              <a:rPr lang="de-DE" dirty="0"/>
              <a:t> </a:t>
            </a:r>
            <a:r>
              <a:rPr lang="de-DE" dirty="0" err="1"/>
              <a:t>ecosystem</a:t>
            </a:r>
            <a:r>
              <a:rPr lang="de-DE" dirty="0"/>
              <a:t>: http4s, </a:t>
            </a:r>
            <a:r>
              <a:rPr lang="de-DE" dirty="0" err="1"/>
              <a:t>cats</a:t>
            </a:r>
            <a:r>
              <a:rPr lang="de-DE" dirty="0"/>
              <a:t>, </a:t>
            </a:r>
            <a:r>
              <a:rPr lang="de-DE" dirty="0" err="1"/>
              <a:t>cats-effect</a:t>
            </a:r>
            <a:r>
              <a:rPr lang="de-DE" dirty="0"/>
              <a:t>, </a:t>
            </a:r>
            <a:r>
              <a:rPr lang="de-DE" dirty="0" err="1"/>
              <a:t>circe</a:t>
            </a:r>
            <a:r>
              <a:rPr lang="de-DE" dirty="0"/>
              <a:t>, fs2, </a:t>
            </a:r>
            <a:r>
              <a:rPr lang="de-DE" dirty="0" err="1"/>
              <a:t>doobie</a:t>
            </a:r>
            <a:r>
              <a:rPr lang="de-DE" dirty="0"/>
              <a:t>, </a:t>
            </a:r>
            <a:r>
              <a:rPr lang="de-DE" dirty="0" err="1"/>
              <a:t>Matryoshka</a:t>
            </a:r>
            <a:endParaRPr lang="de-DE" u="sng" dirty="0"/>
          </a:p>
          <a:p>
            <a:endParaRPr lang="en" dirty="0"/>
          </a:p>
          <a:p>
            <a:endParaRPr lang="en" dirty="0"/>
          </a:p>
          <a:p>
            <a:br>
              <a:rPr lang="en" dirty="0"/>
            </a:br>
            <a:endParaRPr lang="de-DE" dirty="0"/>
          </a:p>
        </p:txBody>
      </p:sp>
      <p:sp>
        <p:nvSpPr>
          <p:cNvPr id="6" name="TextBox 5">
            <a:extLst>
              <a:ext uri="{FF2B5EF4-FFF2-40B4-BE49-F238E27FC236}">
                <a16:creationId xmlns:a16="http://schemas.microsoft.com/office/drawing/2014/main" id="{92484D16-CF6F-A64D-B6F5-88C3734DD129}"/>
              </a:ext>
            </a:extLst>
          </p:cNvPr>
          <p:cNvSpPr txBox="1"/>
          <p:nvPr/>
        </p:nvSpPr>
        <p:spPr>
          <a:xfrm>
            <a:off x="1968285" y="4719234"/>
            <a:ext cx="184731" cy="369332"/>
          </a:xfrm>
          <a:prstGeom prst="rect">
            <a:avLst/>
          </a:prstGeom>
          <a:noFill/>
        </p:spPr>
        <p:txBody>
          <a:bodyPr wrap="none" rtlCol="0">
            <a:spAutoFit/>
          </a:bodyPr>
          <a:lstStyle/>
          <a:p>
            <a:endParaRPr lang="de-DE" dirty="0"/>
          </a:p>
        </p:txBody>
      </p:sp>
    </p:spTree>
    <p:extLst>
      <p:ext uri="{BB962C8B-B14F-4D97-AF65-F5344CB8AC3E}">
        <p14:creationId xmlns:p14="http://schemas.microsoft.com/office/powerpoint/2010/main" val="41794843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8"/>
          <p:cNvSpPr txBox="1"/>
          <p:nvPr/>
        </p:nvSpPr>
        <p:spPr>
          <a:xfrm>
            <a:off x="446423" y="121807"/>
            <a:ext cx="8251154" cy="584775"/>
          </a:xfrm>
          <a:prstGeom prst="rect">
            <a:avLst/>
          </a:prstGeom>
          <a:noFill/>
        </p:spPr>
        <p:txBody>
          <a:bodyPr wrap="square" rtlCol="0">
            <a:spAutoFit/>
          </a:bodyPr>
          <a:lstStyle/>
          <a:p>
            <a:r>
              <a:rPr lang="en" altLang="zh-CN" sz="3200" dirty="0"/>
              <a:t>Extension methods constructors</a:t>
            </a:r>
          </a:p>
        </p:txBody>
      </p:sp>
      <p:sp>
        <p:nvSpPr>
          <p:cNvPr id="5" name="TextBox 4">
            <a:extLst>
              <a:ext uri="{FF2B5EF4-FFF2-40B4-BE49-F238E27FC236}">
                <a16:creationId xmlns:a16="http://schemas.microsoft.com/office/drawing/2014/main" id="{ED187D69-D964-8D4A-9E33-C05AD8C98D21}"/>
              </a:ext>
            </a:extLst>
          </p:cNvPr>
          <p:cNvSpPr txBox="1"/>
          <p:nvPr/>
        </p:nvSpPr>
        <p:spPr>
          <a:xfrm>
            <a:off x="354983" y="1378158"/>
            <a:ext cx="8558092" cy="5078313"/>
          </a:xfrm>
          <a:prstGeom prst="rect">
            <a:avLst/>
          </a:prstGeom>
          <a:noFill/>
        </p:spPr>
        <p:txBody>
          <a:bodyPr wrap="square" rtlCol="0">
            <a:spAutoFit/>
          </a:bodyPr>
          <a:lstStyle/>
          <a:p>
            <a:pPr marL="285750" indent="-285750">
              <a:buFont typeface="Arial" panose="020B0604020202020204" pitchFamily="34" charset="0"/>
              <a:buChar char="•"/>
            </a:pPr>
            <a:r>
              <a:rPr lang="en" dirty="0"/>
              <a:t>.some, and the corresponding none constructor method for Option</a:t>
            </a:r>
          </a:p>
          <a:p>
            <a:pPr marL="285750" indent="-285750">
              <a:buFont typeface="Arial" panose="020B0604020202020204" pitchFamily="34" charset="0"/>
              <a:buChar char="•"/>
            </a:pPr>
            <a:r>
              <a:rPr lang="en" dirty="0"/>
              <a:t>.</a:t>
            </a:r>
            <a:r>
              <a:rPr lang="en" dirty="0" err="1"/>
              <a:t>asRight</a:t>
            </a:r>
            <a:r>
              <a:rPr lang="en" dirty="0"/>
              <a:t>, .</a:t>
            </a:r>
            <a:r>
              <a:rPr lang="en" dirty="0" err="1"/>
              <a:t>asLeft</a:t>
            </a:r>
            <a:r>
              <a:rPr lang="en" dirty="0"/>
              <a:t> for Either,</a:t>
            </a:r>
          </a:p>
          <a:p>
            <a:pPr marL="285750" indent="-285750">
              <a:buFont typeface="Arial" panose="020B0604020202020204" pitchFamily="34" charset="0"/>
              <a:buChar char="•"/>
            </a:pPr>
            <a:r>
              <a:rPr lang="en" dirty="0"/>
              <a:t>.valid, .invalid, .</a:t>
            </a:r>
            <a:r>
              <a:rPr lang="en" dirty="0" err="1"/>
              <a:t>validNel</a:t>
            </a:r>
            <a:r>
              <a:rPr lang="en" dirty="0"/>
              <a:t>, .</a:t>
            </a:r>
            <a:r>
              <a:rPr lang="en" dirty="0" err="1"/>
              <a:t>invalidNel</a:t>
            </a:r>
            <a:r>
              <a:rPr lang="en" dirty="0"/>
              <a:t> for Validated</a:t>
            </a:r>
          </a:p>
          <a:p>
            <a:pPr marL="285750" indent="-285750">
              <a:buFont typeface="Arial" panose="020B0604020202020204" pitchFamily="34" charset="0"/>
              <a:buChar char="•"/>
            </a:pPr>
            <a:endParaRPr lang="en" dirty="0"/>
          </a:p>
          <a:p>
            <a:r>
              <a:rPr lang="en" dirty="0"/>
              <a:t>import </a:t>
            </a:r>
            <a:r>
              <a:rPr lang="en" dirty="0" err="1"/>
              <a:t>cats.implicits</a:t>
            </a:r>
            <a:r>
              <a:rPr lang="en" dirty="0"/>
              <a:t>._</a:t>
            </a:r>
          </a:p>
          <a:p>
            <a:endParaRPr lang="en" dirty="0"/>
          </a:p>
          <a:p>
            <a:r>
              <a:rPr lang="en" dirty="0"/>
              <a:t>Some("a")</a:t>
            </a:r>
          </a:p>
          <a:p>
            <a:r>
              <a:rPr lang="en" dirty="0"/>
              <a:t>//Some[String]</a:t>
            </a:r>
          </a:p>
          <a:p>
            <a:endParaRPr lang="en" dirty="0"/>
          </a:p>
          <a:p>
            <a:r>
              <a:rPr lang="en" dirty="0"/>
              <a:t>"</a:t>
            </a:r>
            <a:r>
              <a:rPr lang="en" dirty="0" err="1"/>
              <a:t>a".some</a:t>
            </a:r>
            <a:endParaRPr lang="en" dirty="0"/>
          </a:p>
          <a:p>
            <a:r>
              <a:rPr lang="en" dirty="0"/>
              <a:t>//Option[String]</a:t>
            </a:r>
          </a:p>
          <a:p>
            <a:pPr marL="285750" indent="-285750">
              <a:buFont typeface="Arial" panose="020B0604020202020204" pitchFamily="34" charset="0"/>
              <a:buChar char="•"/>
            </a:pPr>
            <a:endParaRPr lang="en" dirty="0"/>
          </a:p>
          <a:p>
            <a:r>
              <a:rPr lang="en" dirty="0"/>
              <a:t>.</a:t>
            </a:r>
            <a:r>
              <a:rPr lang="en" dirty="0" err="1"/>
              <a:t>asRight</a:t>
            </a:r>
            <a:r>
              <a:rPr lang="en" dirty="0"/>
              <a:t> and .</a:t>
            </a:r>
            <a:r>
              <a:rPr lang="en" dirty="0" err="1"/>
              <a:t>asLeft</a:t>
            </a:r>
            <a:r>
              <a:rPr lang="en" dirty="0"/>
              <a:t> still have one type parameter. For example, "1".asRight[</a:t>
            </a:r>
            <a:r>
              <a:rPr lang="en" dirty="0" err="1"/>
              <a:t>Int</a:t>
            </a:r>
            <a:r>
              <a:rPr lang="en" dirty="0"/>
              <a:t>] is Either[</a:t>
            </a:r>
            <a:r>
              <a:rPr lang="en" dirty="0" err="1"/>
              <a:t>Int</a:t>
            </a:r>
            <a:r>
              <a:rPr lang="en" dirty="0"/>
              <a:t>, String]. If you do not provide that parameter, the compiler will try to infer it, and may come up with Nothing</a:t>
            </a:r>
          </a:p>
          <a:p>
            <a:pPr marL="285750" indent="-285750">
              <a:buFont typeface="Arial" panose="020B0604020202020204" pitchFamily="34" charset="0"/>
              <a:buChar char="•"/>
            </a:pPr>
            <a:endParaRPr lang="en" dirty="0"/>
          </a:p>
          <a:p>
            <a:endParaRPr lang="en" dirty="0"/>
          </a:p>
          <a:p>
            <a:endParaRPr lang="de-DE" dirty="0"/>
          </a:p>
        </p:txBody>
      </p:sp>
      <p:sp>
        <p:nvSpPr>
          <p:cNvPr id="6" name="TextBox 5">
            <a:extLst>
              <a:ext uri="{FF2B5EF4-FFF2-40B4-BE49-F238E27FC236}">
                <a16:creationId xmlns:a16="http://schemas.microsoft.com/office/drawing/2014/main" id="{92484D16-CF6F-A64D-B6F5-88C3734DD129}"/>
              </a:ext>
            </a:extLst>
          </p:cNvPr>
          <p:cNvSpPr txBox="1"/>
          <p:nvPr/>
        </p:nvSpPr>
        <p:spPr>
          <a:xfrm>
            <a:off x="1968285" y="4719234"/>
            <a:ext cx="184731" cy="369332"/>
          </a:xfrm>
          <a:prstGeom prst="rect">
            <a:avLst/>
          </a:prstGeom>
          <a:noFill/>
        </p:spPr>
        <p:txBody>
          <a:bodyPr wrap="none" rtlCol="0">
            <a:spAutoFit/>
          </a:bodyPr>
          <a:lstStyle/>
          <a:p>
            <a:endParaRPr lang="de-DE" dirty="0"/>
          </a:p>
        </p:txBody>
      </p:sp>
    </p:spTree>
    <p:extLst>
      <p:ext uri="{BB962C8B-B14F-4D97-AF65-F5344CB8AC3E}">
        <p14:creationId xmlns:p14="http://schemas.microsoft.com/office/powerpoint/2010/main" val="24124641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8"/>
          <p:cNvSpPr txBox="1"/>
          <p:nvPr/>
        </p:nvSpPr>
        <p:spPr>
          <a:xfrm>
            <a:off x="446423" y="121807"/>
            <a:ext cx="8251154" cy="584775"/>
          </a:xfrm>
          <a:prstGeom prst="rect">
            <a:avLst/>
          </a:prstGeom>
          <a:noFill/>
        </p:spPr>
        <p:txBody>
          <a:bodyPr wrap="square" rtlCol="0">
            <a:spAutoFit/>
          </a:bodyPr>
          <a:lstStyle/>
          <a:p>
            <a:r>
              <a:rPr lang="en" altLang="zh-CN" sz="3200" dirty="0"/>
              <a:t>Cartesian builder syntax</a:t>
            </a:r>
          </a:p>
        </p:txBody>
      </p:sp>
      <p:sp>
        <p:nvSpPr>
          <p:cNvPr id="5" name="TextBox 4">
            <a:extLst>
              <a:ext uri="{FF2B5EF4-FFF2-40B4-BE49-F238E27FC236}">
                <a16:creationId xmlns:a16="http://schemas.microsoft.com/office/drawing/2014/main" id="{ED187D69-D964-8D4A-9E33-C05AD8C98D21}"/>
              </a:ext>
            </a:extLst>
          </p:cNvPr>
          <p:cNvSpPr txBox="1"/>
          <p:nvPr/>
        </p:nvSpPr>
        <p:spPr>
          <a:xfrm>
            <a:off x="354983" y="1378158"/>
            <a:ext cx="8558092" cy="3139321"/>
          </a:xfrm>
          <a:prstGeom prst="rect">
            <a:avLst/>
          </a:prstGeom>
          <a:noFill/>
        </p:spPr>
        <p:txBody>
          <a:bodyPr wrap="square" rtlCol="0">
            <a:spAutoFit/>
          </a:bodyPr>
          <a:lstStyle/>
          <a:p>
            <a:r>
              <a:rPr lang="de-DE" dirty="0" err="1"/>
              <a:t>for</a:t>
            </a:r>
            <a:r>
              <a:rPr lang="de-DE" dirty="0"/>
              <a:t> {</a:t>
            </a:r>
          </a:p>
          <a:p>
            <a:r>
              <a:rPr lang="de-DE" dirty="0"/>
              <a:t>  </a:t>
            </a:r>
            <a:r>
              <a:rPr lang="de-DE" dirty="0" err="1"/>
              <a:t>value</a:t>
            </a:r>
            <a:r>
              <a:rPr lang="de-DE" dirty="0"/>
              <a:t> &lt;- </a:t>
            </a:r>
            <a:r>
              <a:rPr lang="de-DE" dirty="0" err="1"/>
              <a:t>intFuture</a:t>
            </a:r>
            <a:endParaRPr lang="de-DE" dirty="0"/>
          </a:p>
          <a:p>
            <a:r>
              <a:rPr lang="de-DE" dirty="0"/>
              <a:t>  </a:t>
            </a:r>
            <a:r>
              <a:rPr lang="de-DE" dirty="0" err="1"/>
              <a:t>contents</a:t>
            </a:r>
            <a:r>
              <a:rPr lang="de-DE" dirty="0"/>
              <a:t> &lt;- </a:t>
            </a:r>
            <a:r>
              <a:rPr lang="de-DE" dirty="0" err="1"/>
              <a:t>stringFuture</a:t>
            </a:r>
            <a:endParaRPr lang="de-DE" dirty="0"/>
          </a:p>
          <a:p>
            <a:r>
              <a:rPr lang="de-DE" dirty="0"/>
              <a:t>  </a:t>
            </a:r>
            <a:r>
              <a:rPr lang="de-DE" dirty="0" err="1"/>
              <a:t>user</a:t>
            </a:r>
            <a:r>
              <a:rPr lang="de-DE" dirty="0"/>
              <a:t> &lt;- </a:t>
            </a:r>
            <a:r>
              <a:rPr lang="de-DE" dirty="0" err="1"/>
              <a:t>userFuture</a:t>
            </a:r>
            <a:endParaRPr lang="de-DE" dirty="0"/>
          </a:p>
          <a:p>
            <a:r>
              <a:rPr lang="de-DE" dirty="0"/>
              <a:t>} </a:t>
            </a:r>
            <a:r>
              <a:rPr lang="de-DE" dirty="0" err="1"/>
              <a:t>yield</a:t>
            </a:r>
            <a:r>
              <a:rPr lang="de-DE" dirty="0"/>
              <a:t> </a:t>
            </a:r>
            <a:r>
              <a:rPr lang="de-DE" dirty="0" err="1"/>
              <a:t>process</a:t>
            </a:r>
            <a:r>
              <a:rPr lang="de-DE" dirty="0"/>
              <a:t>(</a:t>
            </a:r>
            <a:r>
              <a:rPr lang="de-DE" dirty="0" err="1"/>
              <a:t>value</a:t>
            </a:r>
            <a:r>
              <a:rPr lang="de-DE" dirty="0"/>
              <a:t>, </a:t>
            </a:r>
            <a:r>
              <a:rPr lang="de-DE" dirty="0" err="1"/>
              <a:t>contents</a:t>
            </a:r>
            <a:r>
              <a:rPr lang="de-DE" dirty="0"/>
              <a:t>, </a:t>
            </a:r>
            <a:r>
              <a:rPr lang="de-DE" dirty="0" err="1"/>
              <a:t>user</a:t>
            </a:r>
            <a:r>
              <a:rPr lang="de-DE" dirty="0"/>
              <a:t>)</a:t>
            </a:r>
          </a:p>
          <a:p>
            <a:endParaRPr lang="de-DE" dirty="0"/>
          </a:p>
          <a:p>
            <a:endParaRPr lang="de-DE" dirty="0"/>
          </a:p>
          <a:p>
            <a:r>
              <a:rPr lang="de-DE" dirty="0"/>
              <a:t>Vs</a:t>
            </a:r>
          </a:p>
          <a:p>
            <a:endParaRPr lang="de-DE" dirty="0"/>
          </a:p>
          <a:p>
            <a:r>
              <a:rPr lang="de-DE" dirty="0"/>
              <a:t>(</a:t>
            </a:r>
            <a:r>
              <a:rPr lang="de-DE" dirty="0" err="1"/>
              <a:t>intFuture</a:t>
            </a:r>
            <a:r>
              <a:rPr lang="de-DE" dirty="0"/>
              <a:t> |@| </a:t>
            </a:r>
            <a:r>
              <a:rPr lang="de-DE" dirty="0" err="1"/>
              <a:t>stringFuture</a:t>
            </a:r>
            <a:r>
              <a:rPr lang="de-DE" dirty="0"/>
              <a:t> |@| </a:t>
            </a:r>
            <a:r>
              <a:rPr lang="de-DE" dirty="0" err="1"/>
              <a:t>userFuture</a:t>
            </a:r>
            <a:r>
              <a:rPr lang="de-DE" dirty="0"/>
              <a:t>).</a:t>
            </a:r>
            <a:r>
              <a:rPr lang="de-DE" dirty="0" err="1"/>
              <a:t>map</a:t>
            </a:r>
            <a:r>
              <a:rPr lang="de-DE" dirty="0"/>
              <a:t>(</a:t>
            </a:r>
            <a:r>
              <a:rPr lang="de-DE" dirty="0" err="1"/>
              <a:t>process</a:t>
            </a:r>
            <a:r>
              <a:rPr lang="de-DE" dirty="0"/>
              <a:t>)</a:t>
            </a:r>
          </a:p>
          <a:p>
            <a:endParaRPr lang="de-DE" dirty="0"/>
          </a:p>
        </p:txBody>
      </p:sp>
      <p:sp>
        <p:nvSpPr>
          <p:cNvPr id="6" name="TextBox 5">
            <a:extLst>
              <a:ext uri="{FF2B5EF4-FFF2-40B4-BE49-F238E27FC236}">
                <a16:creationId xmlns:a16="http://schemas.microsoft.com/office/drawing/2014/main" id="{92484D16-CF6F-A64D-B6F5-88C3734DD129}"/>
              </a:ext>
            </a:extLst>
          </p:cNvPr>
          <p:cNvSpPr txBox="1"/>
          <p:nvPr/>
        </p:nvSpPr>
        <p:spPr>
          <a:xfrm>
            <a:off x="1968285" y="4719234"/>
            <a:ext cx="184731" cy="369332"/>
          </a:xfrm>
          <a:prstGeom prst="rect">
            <a:avLst/>
          </a:prstGeom>
          <a:noFill/>
        </p:spPr>
        <p:txBody>
          <a:bodyPr wrap="none" rtlCol="0">
            <a:spAutoFit/>
          </a:bodyPr>
          <a:lstStyle/>
          <a:p>
            <a:endParaRPr lang="de-DE" dirty="0"/>
          </a:p>
        </p:txBody>
      </p:sp>
    </p:spTree>
    <p:extLst>
      <p:ext uri="{BB962C8B-B14F-4D97-AF65-F5344CB8AC3E}">
        <p14:creationId xmlns:p14="http://schemas.microsoft.com/office/powerpoint/2010/main" val="5185360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8"/>
          <p:cNvSpPr txBox="1"/>
          <p:nvPr/>
        </p:nvSpPr>
        <p:spPr>
          <a:xfrm>
            <a:off x="446423" y="121807"/>
            <a:ext cx="8251154" cy="584775"/>
          </a:xfrm>
          <a:prstGeom prst="rect">
            <a:avLst/>
          </a:prstGeom>
          <a:noFill/>
        </p:spPr>
        <p:txBody>
          <a:bodyPr wrap="square" rtlCol="0">
            <a:spAutoFit/>
          </a:bodyPr>
          <a:lstStyle/>
          <a:p>
            <a:r>
              <a:rPr lang="en" altLang="zh-CN" sz="3200" dirty="0"/>
              <a:t>Lift function</a:t>
            </a:r>
          </a:p>
        </p:txBody>
      </p:sp>
      <p:sp>
        <p:nvSpPr>
          <p:cNvPr id="5" name="TextBox 4">
            <a:extLst>
              <a:ext uri="{FF2B5EF4-FFF2-40B4-BE49-F238E27FC236}">
                <a16:creationId xmlns:a16="http://schemas.microsoft.com/office/drawing/2014/main" id="{ED187D69-D964-8D4A-9E33-C05AD8C98D21}"/>
              </a:ext>
            </a:extLst>
          </p:cNvPr>
          <p:cNvSpPr txBox="1"/>
          <p:nvPr/>
        </p:nvSpPr>
        <p:spPr>
          <a:xfrm>
            <a:off x="354983" y="1378158"/>
            <a:ext cx="8558092" cy="3139321"/>
          </a:xfrm>
          <a:prstGeom prst="rect">
            <a:avLst/>
          </a:prstGeom>
          <a:noFill/>
        </p:spPr>
        <p:txBody>
          <a:bodyPr wrap="square" rtlCol="0">
            <a:spAutoFit/>
          </a:bodyPr>
          <a:lstStyle/>
          <a:p>
            <a:r>
              <a:rPr lang="en" dirty="0"/>
              <a:t>import </a:t>
            </a:r>
            <a:r>
              <a:rPr lang="en" dirty="0" err="1"/>
              <a:t>cats.data.EitherT</a:t>
            </a:r>
            <a:endParaRPr lang="en" dirty="0"/>
          </a:p>
          <a:p>
            <a:r>
              <a:rPr lang="en" dirty="0"/>
              <a:t>import </a:t>
            </a:r>
            <a:r>
              <a:rPr lang="en" dirty="0" err="1"/>
              <a:t>cats.implicits</a:t>
            </a:r>
            <a:r>
              <a:rPr lang="en" dirty="0"/>
              <a:t>._</a:t>
            </a:r>
          </a:p>
          <a:p>
            <a:endParaRPr lang="en" dirty="0"/>
          </a:p>
          <a:p>
            <a:r>
              <a:rPr lang="en" dirty="0" err="1"/>
              <a:t>EitherT.liftF</a:t>
            </a:r>
            <a:r>
              <a:rPr lang="en" dirty="0"/>
              <a:t>("</a:t>
            </a:r>
            <a:r>
              <a:rPr lang="en" dirty="0" err="1"/>
              <a:t>a".some</a:t>
            </a:r>
            <a:r>
              <a:rPr lang="en" dirty="0"/>
              <a:t>)</a:t>
            </a:r>
          </a:p>
          <a:p>
            <a:r>
              <a:rPr lang="en" dirty="0"/>
              <a:t>//</a:t>
            </a:r>
            <a:r>
              <a:rPr lang="en" dirty="0" err="1"/>
              <a:t>EitherT</a:t>
            </a:r>
            <a:r>
              <a:rPr lang="en" dirty="0"/>
              <a:t>(Some(Right(a)))</a:t>
            </a:r>
          </a:p>
          <a:p>
            <a:endParaRPr lang="en" dirty="0"/>
          </a:p>
          <a:p>
            <a:r>
              <a:rPr lang="en" dirty="0" err="1"/>
              <a:t>EitherT.liftF</a:t>
            </a:r>
            <a:r>
              <a:rPr lang="en" dirty="0"/>
              <a:t>(none[String])</a:t>
            </a:r>
          </a:p>
          <a:p>
            <a:r>
              <a:rPr lang="en" dirty="0"/>
              <a:t>//</a:t>
            </a:r>
            <a:r>
              <a:rPr lang="en" dirty="0" err="1"/>
              <a:t>EitherT</a:t>
            </a:r>
            <a:r>
              <a:rPr lang="en" dirty="0"/>
              <a:t>(None)</a:t>
            </a:r>
          </a:p>
          <a:p>
            <a:endParaRPr lang="en" dirty="0"/>
          </a:p>
          <a:p>
            <a:endParaRPr lang="en" dirty="0"/>
          </a:p>
          <a:p>
            <a:r>
              <a:rPr lang="en" dirty="0"/>
              <a:t>Example: </a:t>
            </a:r>
            <a:r>
              <a:rPr lang="de-DE" dirty="0"/>
              <a:t>https://</a:t>
            </a:r>
            <a:r>
              <a:rPr lang="de-DE" dirty="0" err="1"/>
              <a:t>scalafiddle.io</a:t>
            </a:r>
            <a:r>
              <a:rPr lang="de-DE" dirty="0"/>
              <a:t>/sf/K1TqcWQ/3</a:t>
            </a:r>
            <a:r>
              <a:rPr lang="en" dirty="0"/>
              <a:t> </a:t>
            </a:r>
          </a:p>
        </p:txBody>
      </p:sp>
      <p:sp>
        <p:nvSpPr>
          <p:cNvPr id="6" name="TextBox 5">
            <a:extLst>
              <a:ext uri="{FF2B5EF4-FFF2-40B4-BE49-F238E27FC236}">
                <a16:creationId xmlns:a16="http://schemas.microsoft.com/office/drawing/2014/main" id="{92484D16-CF6F-A64D-B6F5-88C3734DD129}"/>
              </a:ext>
            </a:extLst>
          </p:cNvPr>
          <p:cNvSpPr txBox="1"/>
          <p:nvPr/>
        </p:nvSpPr>
        <p:spPr>
          <a:xfrm>
            <a:off x="1968285" y="4719234"/>
            <a:ext cx="184731" cy="369332"/>
          </a:xfrm>
          <a:prstGeom prst="rect">
            <a:avLst/>
          </a:prstGeom>
          <a:noFill/>
        </p:spPr>
        <p:txBody>
          <a:bodyPr wrap="none" rtlCol="0">
            <a:spAutoFit/>
          </a:bodyPr>
          <a:lstStyle/>
          <a:p>
            <a:endParaRPr lang="de-DE" dirty="0"/>
          </a:p>
        </p:txBody>
      </p:sp>
    </p:spTree>
    <p:extLst>
      <p:ext uri="{BB962C8B-B14F-4D97-AF65-F5344CB8AC3E}">
        <p14:creationId xmlns:p14="http://schemas.microsoft.com/office/powerpoint/2010/main" val="24410640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8"/>
          <p:cNvSpPr txBox="1"/>
          <p:nvPr/>
        </p:nvSpPr>
        <p:spPr>
          <a:xfrm>
            <a:off x="159487" y="443760"/>
            <a:ext cx="7949130" cy="584775"/>
          </a:xfrm>
          <a:prstGeom prst="rect">
            <a:avLst/>
          </a:prstGeom>
          <a:noFill/>
        </p:spPr>
        <p:txBody>
          <a:bodyPr wrap="square" rtlCol="0">
            <a:spAutoFit/>
          </a:bodyPr>
          <a:lstStyle/>
          <a:p>
            <a:r>
              <a:rPr lang="en" altLang="zh-CN" sz="3200" dirty="0"/>
              <a:t>Why we need to use some functional libraries?</a:t>
            </a:r>
            <a:endParaRPr lang="en-US" altLang="zh-CN" sz="3200" dirty="0"/>
          </a:p>
        </p:txBody>
      </p:sp>
      <p:sp>
        <p:nvSpPr>
          <p:cNvPr id="3" name="TextBox 2">
            <a:extLst>
              <a:ext uri="{FF2B5EF4-FFF2-40B4-BE49-F238E27FC236}">
                <a16:creationId xmlns:a16="http://schemas.microsoft.com/office/drawing/2014/main" id="{00F0AC21-7052-E844-85E5-4B498E35B3CE}"/>
              </a:ext>
            </a:extLst>
          </p:cNvPr>
          <p:cNvSpPr txBox="1"/>
          <p:nvPr/>
        </p:nvSpPr>
        <p:spPr>
          <a:xfrm>
            <a:off x="159487" y="1584833"/>
            <a:ext cx="8825025" cy="3139321"/>
          </a:xfrm>
          <a:prstGeom prst="rect">
            <a:avLst/>
          </a:prstGeom>
          <a:noFill/>
        </p:spPr>
        <p:txBody>
          <a:bodyPr wrap="square" rtlCol="0">
            <a:spAutoFit/>
          </a:bodyPr>
          <a:lstStyle/>
          <a:p>
            <a:r>
              <a:rPr lang="en" b="1" dirty="0"/>
              <a:t>Isn’t Scala already a functional language?</a:t>
            </a:r>
          </a:p>
          <a:p>
            <a:endParaRPr lang="en" dirty="0"/>
          </a:p>
          <a:p>
            <a:pPr algn="just"/>
            <a:r>
              <a:rPr lang="en" dirty="0"/>
              <a:t>Scala is already functional, but a lot of the machinery for doing pure functional programming is missing in the standard library. Plenty of people do heavy FP without Scalaz or Cats, but eventually you may find yourself reinventing some of the things those libraries provide.</a:t>
            </a:r>
          </a:p>
          <a:p>
            <a:endParaRPr lang="en" dirty="0"/>
          </a:p>
          <a:p>
            <a:pPr marL="285750" indent="-285750">
              <a:buFont typeface="Arial" panose="020B0604020202020204" pitchFamily="34" charset="0"/>
              <a:buChar char="•"/>
            </a:pPr>
            <a:r>
              <a:rPr lang="en" dirty="0"/>
              <a:t>Mutable variables as first-class citizens of the language</a:t>
            </a:r>
          </a:p>
          <a:p>
            <a:pPr marL="285750" indent="-285750">
              <a:buFont typeface="Arial" panose="020B0604020202020204" pitchFamily="34" charset="0"/>
              <a:buChar char="•"/>
            </a:pPr>
            <a:r>
              <a:rPr lang="en" dirty="0"/>
              <a:t>Uncontrolled side-effects (ties in with the first point)</a:t>
            </a:r>
          </a:p>
          <a:p>
            <a:pPr marL="285750" indent="-285750">
              <a:buFont typeface="Arial" panose="020B0604020202020204" pitchFamily="34" charset="0"/>
              <a:buChar char="•"/>
            </a:pPr>
            <a:r>
              <a:rPr lang="en" dirty="0"/>
              <a:t>Mutable collections and other imperative libraries exist on equal footing</a:t>
            </a:r>
          </a:p>
          <a:p>
            <a:pPr marL="285750" indent="-285750">
              <a:buFont typeface="Arial" panose="020B0604020202020204" pitchFamily="34" charset="0"/>
              <a:buChar char="•"/>
            </a:pPr>
            <a:r>
              <a:rPr lang="en" dirty="0"/>
              <a:t>Object-oriented structures (class inheritance, overloading, </a:t>
            </a:r>
            <a:r>
              <a:rPr lang="en" dirty="0" err="1"/>
              <a:t>etc</a:t>
            </a:r>
            <a:r>
              <a:rPr lang="en" dirty="0"/>
              <a:t>)</a:t>
            </a:r>
          </a:p>
          <a:p>
            <a:pPr marL="285750" indent="-285750">
              <a:buFont typeface="Arial" panose="020B0604020202020204" pitchFamily="34" charset="0"/>
              <a:buChar char="•"/>
            </a:pPr>
            <a:r>
              <a:rPr lang="en" dirty="0"/>
              <a:t>Verbosity</a:t>
            </a:r>
            <a:endParaRPr lang="de-DE" dirty="0"/>
          </a:p>
        </p:txBody>
      </p:sp>
    </p:spTree>
    <p:extLst>
      <p:ext uri="{BB962C8B-B14F-4D97-AF65-F5344CB8AC3E}">
        <p14:creationId xmlns:p14="http://schemas.microsoft.com/office/powerpoint/2010/main" val="259937158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8"/>
          <p:cNvSpPr txBox="1"/>
          <p:nvPr/>
        </p:nvSpPr>
        <p:spPr>
          <a:xfrm>
            <a:off x="446423" y="121807"/>
            <a:ext cx="8251154" cy="584775"/>
          </a:xfrm>
          <a:prstGeom prst="rect">
            <a:avLst/>
          </a:prstGeom>
          <a:noFill/>
        </p:spPr>
        <p:txBody>
          <a:bodyPr wrap="square" rtlCol="0">
            <a:spAutoFit/>
          </a:bodyPr>
          <a:lstStyle/>
          <a:p>
            <a:r>
              <a:rPr lang="en" altLang="zh-CN" sz="3200" dirty="0"/>
              <a:t>Right vs Lift</a:t>
            </a:r>
          </a:p>
        </p:txBody>
      </p:sp>
      <p:sp>
        <p:nvSpPr>
          <p:cNvPr id="6" name="TextBox 5">
            <a:extLst>
              <a:ext uri="{FF2B5EF4-FFF2-40B4-BE49-F238E27FC236}">
                <a16:creationId xmlns:a16="http://schemas.microsoft.com/office/drawing/2014/main" id="{92484D16-CF6F-A64D-B6F5-88C3734DD129}"/>
              </a:ext>
            </a:extLst>
          </p:cNvPr>
          <p:cNvSpPr txBox="1"/>
          <p:nvPr/>
        </p:nvSpPr>
        <p:spPr>
          <a:xfrm>
            <a:off x="1968285" y="4719234"/>
            <a:ext cx="184731" cy="369332"/>
          </a:xfrm>
          <a:prstGeom prst="rect">
            <a:avLst/>
          </a:prstGeom>
          <a:noFill/>
        </p:spPr>
        <p:txBody>
          <a:bodyPr wrap="none" rtlCol="0">
            <a:spAutoFit/>
          </a:bodyPr>
          <a:lstStyle/>
          <a:p>
            <a:endParaRPr lang="de-DE" dirty="0"/>
          </a:p>
        </p:txBody>
      </p:sp>
      <p:pic>
        <p:nvPicPr>
          <p:cNvPr id="3" name="Picture 2">
            <a:extLst>
              <a:ext uri="{FF2B5EF4-FFF2-40B4-BE49-F238E27FC236}">
                <a16:creationId xmlns:a16="http://schemas.microsoft.com/office/drawing/2014/main" id="{3C152C9E-8960-EF43-A847-225A6005D9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7942" y="781395"/>
            <a:ext cx="8711738" cy="5954797"/>
          </a:xfrm>
          <a:prstGeom prst="rect">
            <a:avLst/>
          </a:prstGeom>
        </p:spPr>
      </p:pic>
    </p:spTree>
    <p:extLst>
      <p:ext uri="{BB962C8B-B14F-4D97-AF65-F5344CB8AC3E}">
        <p14:creationId xmlns:p14="http://schemas.microsoft.com/office/powerpoint/2010/main" val="169859657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8"/>
          <p:cNvSpPr txBox="1"/>
          <p:nvPr/>
        </p:nvSpPr>
        <p:spPr>
          <a:xfrm>
            <a:off x="446423" y="121807"/>
            <a:ext cx="8251154" cy="584775"/>
          </a:xfrm>
          <a:prstGeom prst="rect">
            <a:avLst/>
          </a:prstGeom>
          <a:noFill/>
        </p:spPr>
        <p:txBody>
          <a:bodyPr wrap="square" rtlCol="0">
            <a:spAutoFit/>
          </a:bodyPr>
          <a:lstStyle/>
          <a:p>
            <a:r>
              <a:rPr lang="en" altLang="zh-CN" sz="3200" dirty="0"/>
              <a:t>Right vs Lift</a:t>
            </a:r>
          </a:p>
        </p:txBody>
      </p:sp>
      <p:sp>
        <p:nvSpPr>
          <p:cNvPr id="6" name="TextBox 5">
            <a:extLst>
              <a:ext uri="{FF2B5EF4-FFF2-40B4-BE49-F238E27FC236}">
                <a16:creationId xmlns:a16="http://schemas.microsoft.com/office/drawing/2014/main" id="{92484D16-CF6F-A64D-B6F5-88C3734DD129}"/>
              </a:ext>
            </a:extLst>
          </p:cNvPr>
          <p:cNvSpPr txBox="1"/>
          <p:nvPr/>
        </p:nvSpPr>
        <p:spPr>
          <a:xfrm>
            <a:off x="1968285" y="4719234"/>
            <a:ext cx="184731" cy="369332"/>
          </a:xfrm>
          <a:prstGeom prst="rect">
            <a:avLst/>
          </a:prstGeom>
          <a:noFill/>
        </p:spPr>
        <p:txBody>
          <a:bodyPr wrap="none" rtlCol="0">
            <a:spAutoFit/>
          </a:bodyPr>
          <a:lstStyle/>
          <a:p>
            <a:endParaRPr lang="de-DE" dirty="0"/>
          </a:p>
        </p:txBody>
      </p:sp>
      <p:pic>
        <p:nvPicPr>
          <p:cNvPr id="5" name="Picture 4">
            <a:extLst>
              <a:ext uri="{FF2B5EF4-FFF2-40B4-BE49-F238E27FC236}">
                <a16:creationId xmlns:a16="http://schemas.microsoft.com/office/drawing/2014/main" id="{EB821BE1-D354-1B47-B927-DB3DB9E9AE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5750" y="1638300"/>
            <a:ext cx="8572500" cy="3581400"/>
          </a:xfrm>
          <a:prstGeom prst="rect">
            <a:avLst/>
          </a:prstGeom>
        </p:spPr>
      </p:pic>
    </p:spTree>
    <p:extLst>
      <p:ext uri="{BB962C8B-B14F-4D97-AF65-F5344CB8AC3E}">
        <p14:creationId xmlns:p14="http://schemas.microsoft.com/office/powerpoint/2010/main" val="305580627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8"/>
          <p:cNvSpPr txBox="1"/>
          <p:nvPr/>
        </p:nvSpPr>
        <p:spPr>
          <a:xfrm>
            <a:off x="446423" y="121807"/>
            <a:ext cx="8251154" cy="584775"/>
          </a:xfrm>
          <a:prstGeom prst="rect">
            <a:avLst/>
          </a:prstGeom>
          <a:noFill/>
        </p:spPr>
        <p:txBody>
          <a:bodyPr wrap="square" rtlCol="0">
            <a:spAutoFit/>
          </a:bodyPr>
          <a:lstStyle/>
          <a:p>
            <a:r>
              <a:rPr lang="en" altLang="zh-CN" sz="3200" dirty="0" err="1"/>
              <a:t>mapN</a:t>
            </a:r>
            <a:endParaRPr lang="en" altLang="zh-CN" sz="3200" dirty="0"/>
          </a:p>
        </p:txBody>
      </p:sp>
      <p:sp>
        <p:nvSpPr>
          <p:cNvPr id="5" name="TextBox 4">
            <a:extLst>
              <a:ext uri="{FF2B5EF4-FFF2-40B4-BE49-F238E27FC236}">
                <a16:creationId xmlns:a16="http://schemas.microsoft.com/office/drawing/2014/main" id="{ED187D69-D964-8D4A-9E33-C05AD8C98D21}"/>
              </a:ext>
            </a:extLst>
          </p:cNvPr>
          <p:cNvSpPr txBox="1"/>
          <p:nvPr/>
        </p:nvSpPr>
        <p:spPr>
          <a:xfrm>
            <a:off x="354983" y="1378158"/>
            <a:ext cx="8558092" cy="4801314"/>
          </a:xfrm>
          <a:prstGeom prst="rect">
            <a:avLst/>
          </a:prstGeom>
          <a:noFill/>
        </p:spPr>
        <p:txBody>
          <a:bodyPr wrap="square" rtlCol="0">
            <a:spAutoFit/>
          </a:bodyPr>
          <a:lstStyle/>
          <a:p>
            <a:r>
              <a:rPr lang="en" dirty="0"/>
              <a:t>import </a:t>
            </a:r>
            <a:r>
              <a:rPr lang="en" dirty="0" err="1"/>
              <a:t>cats.implicits</a:t>
            </a:r>
            <a:r>
              <a:rPr lang="en" dirty="0"/>
              <a:t>._</a:t>
            </a:r>
          </a:p>
          <a:p>
            <a:endParaRPr lang="en" dirty="0"/>
          </a:p>
          <a:p>
            <a:r>
              <a:rPr lang="en" dirty="0"/>
              <a:t>("</a:t>
            </a:r>
            <a:r>
              <a:rPr lang="en" dirty="0" err="1"/>
              <a:t>a".some</a:t>
            </a:r>
            <a:r>
              <a:rPr lang="en" dirty="0"/>
              <a:t>, "</a:t>
            </a:r>
            <a:r>
              <a:rPr lang="en" dirty="0" err="1"/>
              <a:t>b".some</a:t>
            </a:r>
            <a:r>
              <a:rPr lang="en" dirty="0"/>
              <a:t>).</a:t>
            </a:r>
            <a:r>
              <a:rPr lang="en" dirty="0" err="1"/>
              <a:t>mapN</a:t>
            </a:r>
            <a:r>
              <a:rPr lang="en" dirty="0"/>
              <a:t>(_ ++ _)</a:t>
            </a:r>
          </a:p>
          <a:p>
            <a:r>
              <a:rPr lang="en" dirty="0"/>
              <a:t>//Some(ab)</a:t>
            </a:r>
          </a:p>
          <a:p>
            <a:endParaRPr lang="en" dirty="0"/>
          </a:p>
          <a:p>
            <a:r>
              <a:rPr lang="en" dirty="0"/>
              <a:t>(List(1, 2), List(3, 4), List(0, 2).</a:t>
            </a:r>
            <a:r>
              <a:rPr lang="en" dirty="0" err="1"/>
              <a:t>mapN</a:t>
            </a:r>
            <a:r>
              <a:rPr lang="en" dirty="0"/>
              <a:t>(_ * _ * _))</a:t>
            </a:r>
          </a:p>
          <a:p>
            <a:r>
              <a:rPr lang="en" dirty="0"/>
              <a:t>//List(0, 6, 0, 8, 0, 12, 0, 16)</a:t>
            </a:r>
          </a:p>
          <a:p>
            <a:endParaRPr lang="en" dirty="0"/>
          </a:p>
          <a:p>
            <a:r>
              <a:rPr lang="en" dirty="0"/>
              <a:t>("</a:t>
            </a:r>
            <a:r>
              <a:rPr lang="en" dirty="0" err="1"/>
              <a:t>a".some</a:t>
            </a:r>
            <a:r>
              <a:rPr lang="en" dirty="0"/>
              <a:t>, List("</a:t>
            </a:r>
            <a:r>
              <a:rPr lang="en" dirty="0" err="1"/>
              <a:t>b","c</a:t>
            </a:r>
            <a:r>
              <a:rPr lang="en" dirty="0"/>
              <a:t>").</a:t>
            </a:r>
            <a:r>
              <a:rPr lang="en" dirty="0" err="1"/>
              <a:t>mapN</a:t>
            </a:r>
            <a:r>
              <a:rPr lang="en" dirty="0"/>
              <a:t>(_ ++ _))</a:t>
            </a:r>
          </a:p>
          <a:p>
            <a:r>
              <a:rPr lang="en" dirty="0"/>
              <a:t>//won't compile, because outer type is not the same</a:t>
            </a:r>
          </a:p>
          <a:p>
            <a:endParaRPr lang="en" dirty="0"/>
          </a:p>
          <a:p>
            <a:r>
              <a:rPr lang="en" i="1" dirty="0"/>
              <a:t>Yet another thing that .</a:t>
            </a:r>
            <a:r>
              <a:rPr lang="en" i="1" dirty="0" err="1"/>
              <a:t>mapN</a:t>
            </a:r>
            <a:r>
              <a:rPr lang="en" i="1" dirty="0"/>
              <a:t> helps out with is instantiating case classes:</a:t>
            </a:r>
          </a:p>
          <a:p>
            <a:br>
              <a:rPr lang="en" dirty="0"/>
            </a:br>
            <a:r>
              <a:rPr lang="en" dirty="0"/>
              <a:t>case class Cats(name: String, color: String, age: </a:t>
            </a:r>
            <a:r>
              <a:rPr lang="en" dirty="0" err="1"/>
              <a:t>Int</a:t>
            </a:r>
            <a:r>
              <a:rPr lang="en" dirty="0"/>
              <a:t>)</a:t>
            </a:r>
          </a:p>
          <a:p>
            <a:endParaRPr lang="en" dirty="0"/>
          </a:p>
          <a:p>
            <a:r>
              <a:rPr lang="en" dirty="0"/>
              <a:t>("</a:t>
            </a:r>
            <a:r>
              <a:rPr lang="en" dirty="0" err="1"/>
              <a:t>meow".some</a:t>
            </a:r>
            <a:r>
              <a:rPr lang="en" dirty="0"/>
              <a:t>, "</a:t>
            </a:r>
            <a:r>
              <a:rPr lang="en" dirty="0" err="1"/>
              <a:t>white".some</a:t>
            </a:r>
            <a:r>
              <a:rPr lang="en" dirty="0"/>
              <a:t>, 3.some).</a:t>
            </a:r>
            <a:r>
              <a:rPr lang="en" dirty="0" err="1"/>
              <a:t>mapN</a:t>
            </a:r>
            <a:r>
              <a:rPr lang="en" dirty="0"/>
              <a:t>(Mead)</a:t>
            </a:r>
          </a:p>
          <a:p>
            <a:r>
              <a:rPr lang="en" dirty="0"/>
              <a:t>//Some(Cats(meow,white,3))</a:t>
            </a:r>
          </a:p>
        </p:txBody>
      </p:sp>
      <p:sp>
        <p:nvSpPr>
          <p:cNvPr id="6" name="TextBox 5">
            <a:extLst>
              <a:ext uri="{FF2B5EF4-FFF2-40B4-BE49-F238E27FC236}">
                <a16:creationId xmlns:a16="http://schemas.microsoft.com/office/drawing/2014/main" id="{92484D16-CF6F-A64D-B6F5-88C3734DD129}"/>
              </a:ext>
            </a:extLst>
          </p:cNvPr>
          <p:cNvSpPr txBox="1"/>
          <p:nvPr/>
        </p:nvSpPr>
        <p:spPr>
          <a:xfrm>
            <a:off x="1968285" y="4719234"/>
            <a:ext cx="184731" cy="369332"/>
          </a:xfrm>
          <a:prstGeom prst="rect">
            <a:avLst/>
          </a:prstGeom>
          <a:noFill/>
        </p:spPr>
        <p:txBody>
          <a:bodyPr wrap="none" rtlCol="0">
            <a:spAutoFit/>
          </a:bodyPr>
          <a:lstStyle/>
          <a:p>
            <a:endParaRPr lang="de-DE" dirty="0"/>
          </a:p>
        </p:txBody>
      </p:sp>
    </p:spTree>
    <p:extLst>
      <p:ext uri="{BB962C8B-B14F-4D97-AF65-F5344CB8AC3E}">
        <p14:creationId xmlns:p14="http://schemas.microsoft.com/office/powerpoint/2010/main" val="390129710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8"/>
          <p:cNvSpPr txBox="1"/>
          <p:nvPr/>
        </p:nvSpPr>
        <p:spPr>
          <a:xfrm>
            <a:off x="446423" y="121807"/>
            <a:ext cx="8251154" cy="584775"/>
          </a:xfrm>
          <a:prstGeom prst="rect">
            <a:avLst/>
          </a:prstGeom>
          <a:noFill/>
        </p:spPr>
        <p:txBody>
          <a:bodyPr wrap="square" rtlCol="0">
            <a:spAutoFit/>
          </a:bodyPr>
          <a:lstStyle/>
          <a:p>
            <a:r>
              <a:rPr lang="en" altLang="zh-CN" sz="3200" dirty="0"/>
              <a:t>Traversing</a:t>
            </a:r>
          </a:p>
        </p:txBody>
      </p:sp>
      <p:sp>
        <p:nvSpPr>
          <p:cNvPr id="5" name="TextBox 4">
            <a:extLst>
              <a:ext uri="{FF2B5EF4-FFF2-40B4-BE49-F238E27FC236}">
                <a16:creationId xmlns:a16="http://schemas.microsoft.com/office/drawing/2014/main" id="{ED187D69-D964-8D4A-9E33-C05AD8C98D21}"/>
              </a:ext>
            </a:extLst>
          </p:cNvPr>
          <p:cNvSpPr txBox="1"/>
          <p:nvPr/>
        </p:nvSpPr>
        <p:spPr>
          <a:xfrm>
            <a:off x="446423" y="912646"/>
            <a:ext cx="8558092" cy="3416320"/>
          </a:xfrm>
          <a:prstGeom prst="rect">
            <a:avLst/>
          </a:prstGeom>
          <a:noFill/>
        </p:spPr>
        <p:txBody>
          <a:bodyPr wrap="square" rtlCol="0">
            <a:spAutoFit/>
          </a:bodyPr>
          <a:lstStyle/>
          <a:p>
            <a:pPr latinLnBrk="1"/>
            <a:r>
              <a:rPr lang="de-DE" b="1" dirty="0" err="1"/>
              <a:t>import</a:t>
            </a:r>
            <a:r>
              <a:rPr lang="de-DE" dirty="0"/>
              <a:t> </a:t>
            </a:r>
            <a:r>
              <a:rPr lang="de-DE" dirty="0" err="1"/>
              <a:t>cats.syntax.traverse</a:t>
            </a:r>
            <a:r>
              <a:rPr lang="de-DE" dirty="0"/>
              <a:t>.</a:t>
            </a:r>
            <a:r>
              <a:rPr lang="de-DE" b="1" dirty="0"/>
              <a:t>_</a:t>
            </a:r>
            <a:endParaRPr lang="de-DE" dirty="0"/>
          </a:p>
          <a:p>
            <a:pPr latinLnBrk="1"/>
            <a:r>
              <a:rPr lang="de-DE" b="1" dirty="0" err="1"/>
              <a:t>import</a:t>
            </a:r>
            <a:r>
              <a:rPr lang="de-DE" dirty="0"/>
              <a:t> </a:t>
            </a:r>
            <a:r>
              <a:rPr lang="de-DE" dirty="0" err="1"/>
              <a:t>cats.instances.future</a:t>
            </a:r>
            <a:r>
              <a:rPr lang="de-DE" dirty="0"/>
              <a:t>.</a:t>
            </a:r>
            <a:r>
              <a:rPr lang="de-DE" b="1" dirty="0"/>
              <a:t>_</a:t>
            </a:r>
            <a:endParaRPr lang="de-DE" dirty="0"/>
          </a:p>
          <a:p>
            <a:pPr latinLnBrk="1"/>
            <a:r>
              <a:rPr lang="de-DE" b="1" dirty="0" err="1"/>
              <a:t>import</a:t>
            </a:r>
            <a:r>
              <a:rPr lang="de-DE" dirty="0"/>
              <a:t> </a:t>
            </a:r>
            <a:r>
              <a:rPr lang="de-DE" dirty="0" err="1"/>
              <a:t>cats.instances.list</a:t>
            </a:r>
            <a:r>
              <a:rPr lang="de-DE" dirty="0"/>
              <a:t>.</a:t>
            </a:r>
            <a:r>
              <a:rPr lang="de-DE" b="1" dirty="0"/>
              <a:t>_</a:t>
            </a:r>
            <a:endParaRPr lang="de-DE" dirty="0"/>
          </a:p>
          <a:p>
            <a:pPr latinLnBrk="1"/>
            <a:r>
              <a:rPr lang="de-DE" dirty="0"/>
              <a:t> </a:t>
            </a:r>
          </a:p>
          <a:p>
            <a:pPr latinLnBrk="1"/>
            <a:r>
              <a:rPr lang="de-DE" i="1" dirty="0"/>
              <a:t>traverse</a:t>
            </a:r>
          </a:p>
          <a:p>
            <a:pPr latinLnBrk="1"/>
            <a:r>
              <a:rPr lang="de-DE" b="1" dirty="0" err="1"/>
              <a:t>def</a:t>
            </a:r>
            <a:r>
              <a:rPr lang="de-DE" dirty="0"/>
              <a:t> </a:t>
            </a:r>
            <a:r>
              <a:rPr lang="de-DE" dirty="0" err="1"/>
              <a:t>updateUser</a:t>
            </a:r>
            <a:r>
              <a:rPr lang="de-DE" dirty="0"/>
              <a:t>(</a:t>
            </a:r>
            <a:r>
              <a:rPr lang="de-DE" dirty="0" err="1"/>
              <a:t>user</a:t>
            </a:r>
            <a:r>
              <a:rPr lang="de-DE" dirty="0"/>
              <a:t>: User): Future[User] = {</a:t>
            </a:r>
          </a:p>
          <a:p>
            <a:pPr latinLnBrk="1"/>
            <a:r>
              <a:rPr lang="de-DE" dirty="0"/>
              <a:t>  /* </a:t>
            </a:r>
            <a:r>
              <a:rPr lang="de-DE" dirty="0" err="1"/>
              <a:t>call</a:t>
            </a:r>
            <a:r>
              <a:rPr lang="de-DE" dirty="0"/>
              <a:t> </a:t>
            </a:r>
            <a:r>
              <a:rPr lang="de-DE" dirty="0" err="1"/>
              <a:t>some</a:t>
            </a:r>
            <a:r>
              <a:rPr lang="de-DE" dirty="0"/>
              <a:t> </a:t>
            </a:r>
            <a:r>
              <a:rPr lang="de-DE" dirty="0" err="1"/>
              <a:t>external</a:t>
            </a:r>
            <a:r>
              <a:rPr lang="de-DE" dirty="0"/>
              <a:t> </a:t>
            </a:r>
            <a:r>
              <a:rPr lang="de-DE" dirty="0" err="1"/>
              <a:t>service</a:t>
            </a:r>
            <a:r>
              <a:rPr lang="de-DE" dirty="0"/>
              <a:t> etc. */</a:t>
            </a:r>
          </a:p>
          <a:p>
            <a:pPr latinLnBrk="1"/>
            <a:r>
              <a:rPr lang="de-DE" dirty="0"/>
              <a:t>}</a:t>
            </a:r>
          </a:p>
          <a:p>
            <a:pPr latinLnBrk="1"/>
            <a:r>
              <a:rPr lang="de-DE" dirty="0"/>
              <a:t> </a:t>
            </a:r>
          </a:p>
          <a:p>
            <a:pPr latinLnBrk="1"/>
            <a:r>
              <a:rPr lang="de-DE" b="1" dirty="0" err="1"/>
              <a:t>def</a:t>
            </a:r>
            <a:r>
              <a:rPr lang="de-DE" dirty="0"/>
              <a:t> </a:t>
            </a:r>
            <a:r>
              <a:rPr lang="de-DE" dirty="0" err="1"/>
              <a:t>updateUsers</a:t>
            </a:r>
            <a:r>
              <a:rPr lang="de-DE" dirty="0"/>
              <a:t>(</a:t>
            </a:r>
            <a:r>
              <a:rPr lang="de-DE" dirty="0" err="1"/>
              <a:t>users</a:t>
            </a:r>
            <a:r>
              <a:rPr lang="de-DE" dirty="0"/>
              <a:t>: List[User]): Future[List[User]] = {</a:t>
            </a:r>
          </a:p>
          <a:p>
            <a:pPr latinLnBrk="1"/>
            <a:r>
              <a:rPr lang="de-DE" dirty="0"/>
              <a:t>  </a:t>
            </a:r>
            <a:r>
              <a:rPr lang="de-DE" dirty="0" err="1"/>
              <a:t>users.traverse</a:t>
            </a:r>
            <a:r>
              <a:rPr lang="de-DE" dirty="0"/>
              <a:t>(</a:t>
            </a:r>
            <a:r>
              <a:rPr lang="de-DE" dirty="0" err="1"/>
              <a:t>updateUser</a:t>
            </a:r>
            <a:r>
              <a:rPr lang="de-DE" dirty="0"/>
              <a:t>)</a:t>
            </a:r>
          </a:p>
          <a:p>
            <a:pPr latinLnBrk="1"/>
            <a:r>
              <a:rPr lang="de-DE" dirty="0"/>
              <a:t>}</a:t>
            </a:r>
          </a:p>
        </p:txBody>
      </p:sp>
      <p:sp>
        <p:nvSpPr>
          <p:cNvPr id="6" name="TextBox 5">
            <a:extLst>
              <a:ext uri="{FF2B5EF4-FFF2-40B4-BE49-F238E27FC236}">
                <a16:creationId xmlns:a16="http://schemas.microsoft.com/office/drawing/2014/main" id="{92484D16-CF6F-A64D-B6F5-88C3734DD129}"/>
              </a:ext>
            </a:extLst>
          </p:cNvPr>
          <p:cNvSpPr txBox="1"/>
          <p:nvPr/>
        </p:nvSpPr>
        <p:spPr>
          <a:xfrm>
            <a:off x="1968285" y="4719234"/>
            <a:ext cx="184731" cy="369332"/>
          </a:xfrm>
          <a:prstGeom prst="rect">
            <a:avLst/>
          </a:prstGeom>
          <a:noFill/>
        </p:spPr>
        <p:txBody>
          <a:bodyPr wrap="none" rtlCol="0">
            <a:spAutoFit/>
          </a:bodyPr>
          <a:lstStyle/>
          <a:p>
            <a:endParaRPr lang="de-DE" dirty="0"/>
          </a:p>
        </p:txBody>
      </p:sp>
      <p:sp>
        <p:nvSpPr>
          <p:cNvPr id="2" name="TextBox 1">
            <a:extLst>
              <a:ext uri="{FF2B5EF4-FFF2-40B4-BE49-F238E27FC236}">
                <a16:creationId xmlns:a16="http://schemas.microsoft.com/office/drawing/2014/main" id="{49A7DA89-D017-CD4D-9DE1-FC721821A4F8}"/>
              </a:ext>
            </a:extLst>
          </p:cNvPr>
          <p:cNvSpPr txBox="1"/>
          <p:nvPr/>
        </p:nvSpPr>
        <p:spPr>
          <a:xfrm>
            <a:off x="446423" y="4557573"/>
            <a:ext cx="6397392" cy="1754326"/>
          </a:xfrm>
          <a:prstGeom prst="rect">
            <a:avLst/>
          </a:prstGeom>
          <a:noFill/>
        </p:spPr>
        <p:txBody>
          <a:bodyPr wrap="none" rtlCol="0">
            <a:spAutoFit/>
          </a:bodyPr>
          <a:lstStyle/>
          <a:p>
            <a:pPr latinLnBrk="1"/>
            <a:endParaRPr lang="de-DE" dirty="0"/>
          </a:p>
          <a:p>
            <a:r>
              <a:rPr lang="de-DE" i="1" dirty="0" err="1"/>
              <a:t>sequence</a:t>
            </a:r>
            <a:endParaRPr lang="de-DE" i="1" dirty="0"/>
          </a:p>
          <a:p>
            <a:endParaRPr lang="de-DE" dirty="0"/>
          </a:p>
          <a:p>
            <a:pPr latinLnBrk="1"/>
            <a:r>
              <a:rPr lang="en" b="1" dirty="0" err="1"/>
              <a:t>val</a:t>
            </a:r>
            <a:r>
              <a:rPr lang="en" dirty="0"/>
              <a:t> foo: List[Future[</a:t>
            </a:r>
            <a:r>
              <a:rPr lang="en" b="1" dirty="0"/>
              <a:t>String</a:t>
            </a:r>
            <a:r>
              <a:rPr lang="en" dirty="0"/>
              <a:t>]] = List(Future("hello"), Future("world"))</a:t>
            </a:r>
          </a:p>
          <a:p>
            <a:pPr latinLnBrk="1"/>
            <a:r>
              <a:rPr lang="en" b="1" dirty="0" err="1"/>
              <a:t>val</a:t>
            </a:r>
            <a:r>
              <a:rPr lang="en" dirty="0"/>
              <a:t> bar = </a:t>
            </a:r>
            <a:r>
              <a:rPr lang="en" dirty="0" err="1"/>
              <a:t>foo.sequence</a:t>
            </a:r>
            <a:r>
              <a:rPr lang="en" dirty="0"/>
              <a:t> // will have Future[List[String]] type</a:t>
            </a:r>
          </a:p>
          <a:p>
            <a:endParaRPr lang="de-DE" dirty="0"/>
          </a:p>
        </p:txBody>
      </p:sp>
    </p:spTree>
    <p:extLst>
      <p:ext uri="{BB962C8B-B14F-4D97-AF65-F5344CB8AC3E}">
        <p14:creationId xmlns:p14="http://schemas.microsoft.com/office/powerpoint/2010/main" val="18429366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8"/>
          <p:cNvSpPr txBox="1"/>
          <p:nvPr/>
        </p:nvSpPr>
        <p:spPr>
          <a:xfrm>
            <a:off x="446423" y="121807"/>
            <a:ext cx="8251154" cy="584775"/>
          </a:xfrm>
          <a:prstGeom prst="rect">
            <a:avLst/>
          </a:prstGeom>
          <a:noFill/>
        </p:spPr>
        <p:txBody>
          <a:bodyPr wrap="square" rtlCol="0">
            <a:spAutoFit/>
          </a:bodyPr>
          <a:lstStyle/>
          <a:p>
            <a:r>
              <a:rPr lang="en" altLang="zh-CN" sz="3200" dirty="0"/>
              <a:t>Traversing</a:t>
            </a:r>
          </a:p>
        </p:txBody>
      </p:sp>
      <p:sp>
        <p:nvSpPr>
          <p:cNvPr id="5" name="TextBox 4">
            <a:extLst>
              <a:ext uri="{FF2B5EF4-FFF2-40B4-BE49-F238E27FC236}">
                <a16:creationId xmlns:a16="http://schemas.microsoft.com/office/drawing/2014/main" id="{ED187D69-D964-8D4A-9E33-C05AD8C98D21}"/>
              </a:ext>
            </a:extLst>
          </p:cNvPr>
          <p:cNvSpPr txBox="1"/>
          <p:nvPr/>
        </p:nvSpPr>
        <p:spPr>
          <a:xfrm>
            <a:off x="446423" y="912646"/>
            <a:ext cx="8558092" cy="5078313"/>
          </a:xfrm>
          <a:prstGeom prst="rect">
            <a:avLst/>
          </a:prstGeom>
          <a:noFill/>
        </p:spPr>
        <p:txBody>
          <a:bodyPr wrap="square" rtlCol="0">
            <a:spAutoFit/>
          </a:bodyPr>
          <a:lstStyle/>
          <a:p>
            <a:r>
              <a:rPr lang="de-DE" i="1" dirty="0" err="1"/>
              <a:t>flatTraverse</a:t>
            </a:r>
            <a:endParaRPr lang="de-DE" i="1" dirty="0"/>
          </a:p>
          <a:p>
            <a:endParaRPr lang="de-DE" i="1" dirty="0"/>
          </a:p>
          <a:p>
            <a:r>
              <a:rPr lang="de-DE" dirty="0" err="1"/>
              <a:t>import</a:t>
            </a:r>
            <a:r>
              <a:rPr lang="de-DE" dirty="0"/>
              <a:t> </a:t>
            </a:r>
            <a:r>
              <a:rPr lang="de-DE" dirty="0" err="1"/>
              <a:t>cats.syntax.traverse</a:t>
            </a:r>
            <a:r>
              <a:rPr lang="de-DE" dirty="0"/>
              <a:t>._</a:t>
            </a:r>
          </a:p>
          <a:p>
            <a:r>
              <a:rPr lang="de-DE" dirty="0" err="1"/>
              <a:t>import</a:t>
            </a:r>
            <a:r>
              <a:rPr lang="de-DE" dirty="0"/>
              <a:t> </a:t>
            </a:r>
            <a:r>
              <a:rPr lang="de-DE" dirty="0" err="1"/>
              <a:t>cats.instances.future</a:t>
            </a:r>
            <a:r>
              <a:rPr lang="de-DE" dirty="0"/>
              <a:t>._</a:t>
            </a:r>
          </a:p>
          <a:p>
            <a:r>
              <a:rPr lang="de-DE" dirty="0" err="1"/>
              <a:t>import</a:t>
            </a:r>
            <a:r>
              <a:rPr lang="de-DE" dirty="0"/>
              <a:t> </a:t>
            </a:r>
            <a:r>
              <a:rPr lang="de-DE" dirty="0" err="1"/>
              <a:t>cats.instances.option</a:t>
            </a:r>
            <a:r>
              <a:rPr lang="de-DE" dirty="0"/>
              <a:t>._</a:t>
            </a:r>
          </a:p>
          <a:p>
            <a:endParaRPr lang="de-DE" dirty="0"/>
          </a:p>
          <a:p>
            <a:r>
              <a:rPr lang="de-DE" dirty="0" err="1"/>
              <a:t>val</a:t>
            </a:r>
            <a:r>
              <a:rPr lang="de-DE" dirty="0"/>
              <a:t> </a:t>
            </a:r>
            <a:r>
              <a:rPr lang="de-DE" dirty="0" err="1"/>
              <a:t>valueOpt</a:t>
            </a:r>
            <a:r>
              <a:rPr lang="de-DE" dirty="0"/>
              <a:t>: Option[</a:t>
            </a:r>
            <a:r>
              <a:rPr lang="de-DE" dirty="0" err="1"/>
              <a:t>Int</a:t>
            </a:r>
            <a:r>
              <a:rPr lang="de-DE" dirty="0"/>
              <a:t>] = /* ... */</a:t>
            </a:r>
          </a:p>
          <a:p>
            <a:r>
              <a:rPr lang="de-DE" dirty="0" err="1"/>
              <a:t>def</a:t>
            </a:r>
            <a:r>
              <a:rPr lang="de-DE" dirty="0"/>
              <a:t> </a:t>
            </a:r>
            <a:r>
              <a:rPr lang="de-DE" dirty="0" err="1"/>
              <a:t>compute</a:t>
            </a:r>
            <a:r>
              <a:rPr lang="de-DE" dirty="0"/>
              <a:t>(</a:t>
            </a:r>
            <a:r>
              <a:rPr lang="de-DE" dirty="0" err="1"/>
              <a:t>value</a:t>
            </a:r>
            <a:r>
              <a:rPr lang="de-DE" dirty="0"/>
              <a:t>: </a:t>
            </a:r>
            <a:r>
              <a:rPr lang="de-DE" dirty="0" err="1"/>
              <a:t>Int</a:t>
            </a:r>
            <a:r>
              <a:rPr lang="de-DE" dirty="0"/>
              <a:t>): Future[Option[</a:t>
            </a:r>
            <a:r>
              <a:rPr lang="de-DE" dirty="0" err="1"/>
              <a:t>Int</a:t>
            </a:r>
            <a:r>
              <a:rPr lang="de-DE" dirty="0"/>
              <a:t>]] = { /* ... */ }</a:t>
            </a:r>
          </a:p>
          <a:p>
            <a:r>
              <a:rPr lang="de-DE" dirty="0" err="1"/>
              <a:t>valueOpt.traverse</a:t>
            </a:r>
            <a:r>
              <a:rPr lang="de-DE" dirty="0"/>
              <a:t>(</a:t>
            </a:r>
            <a:r>
              <a:rPr lang="de-DE" dirty="0" err="1"/>
              <a:t>compute</a:t>
            </a:r>
            <a:r>
              <a:rPr lang="de-DE" dirty="0"/>
              <a:t>) // </a:t>
            </a:r>
            <a:r>
              <a:rPr lang="de-DE" dirty="0" err="1"/>
              <a:t>has</a:t>
            </a:r>
            <a:r>
              <a:rPr lang="de-DE" dirty="0"/>
              <a:t> type Future[Option[Option[</a:t>
            </a:r>
            <a:r>
              <a:rPr lang="de-DE" dirty="0" err="1"/>
              <a:t>Int</a:t>
            </a:r>
            <a:r>
              <a:rPr lang="de-DE" dirty="0"/>
              <a:t>]]], not </a:t>
            </a:r>
            <a:r>
              <a:rPr lang="de-DE" dirty="0" err="1"/>
              <a:t>good</a:t>
            </a:r>
            <a:endParaRPr lang="de-DE" dirty="0"/>
          </a:p>
          <a:p>
            <a:endParaRPr lang="de-DE" dirty="0"/>
          </a:p>
          <a:p>
            <a:r>
              <a:rPr lang="en" i="1" dirty="0"/>
              <a:t>The solution could be to map the result with a _.flatten call like:</a:t>
            </a:r>
          </a:p>
          <a:p>
            <a:r>
              <a:rPr lang="en" dirty="0" err="1"/>
              <a:t>valueOpt.traverse</a:t>
            </a:r>
            <a:r>
              <a:rPr lang="en" dirty="0"/>
              <a:t>(compute).map(_.flatten) // has type Future[Option[</a:t>
            </a:r>
            <a:r>
              <a:rPr lang="en" dirty="0" err="1"/>
              <a:t>Int</a:t>
            </a:r>
            <a:r>
              <a:rPr lang="en" dirty="0"/>
              <a:t>]]</a:t>
            </a:r>
          </a:p>
          <a:p>
            <a:endParaRPr lang="en" dirty="0"/>
          </a:p>
          <a:p>
            <a:endParaRPr lang="en" dirty="0"/>
          </a:p>
          <a:p>
            <a:r>
              <a:rPr lang="en" dirty="0" err="1"/>
              <a:t>valueOpt.flatTraverse</a:t>
            </a:r>
            <a:r>
              <a:rPr lang="en" dirty="0"/>
              <a:t>(compute) // also Future[Option[</a:t>
            </a:r>
            <a:r>
              <a:rPr lang="en" dirty="0" err="1"/>
              <a:t>Int</a:t>
            </a:r>
            <a:r>
              <a:rPr lang="en" dirty="0"/>
              <a:t>]]!</a:t>
            </a:r>
          </a:p>
          <a:p>
            <a:endParaRPr lang="de-DE" dirty="0"/>
          </a:p>
          <a:p>
            <a:br>
              <a:rPr lang="de-DE" dirty="0"/>
            </a:br>
            <a:endParaRPr lang="de-DE" dirty="0"/>
          </a:p>
        </p:txBody>
      </p:sp>
      <p:sp>
        <p:nvSpPr>
          <p:cNvPr id="6" name="TextBox 5">
            <a:extLst>
              <a:ext uri="{FF2B5EF4-FFF2-40B4-BE49-F238E27FC236}">
                <a16:creationId xmlns:a16="http://schemas.microsoft.com/office/drawing/2014/main" id="{92484D16-CF6F-A64D-B6F5-88C3734DD129}"/>
              </a:ext>
            </a:extLst>
          </p:cNvPr>
          <p:cNvSpPr txBox="1"/>
          <p:nvPr/>
        </p:nvSpPr>
        <p:spPr>
          <a:xfrm>
            <a:off x="1968285" y="4719234"/>
            <a:ext cx="184731" cy="369332"/>
          </a:xfrm>
          <a:prstGeom prst="rect">
            <a:avLst/>
          </a:prstGeom>
          <a:noFill/>
        </p:spPr>
        <p:txBody>
          <a:bodyPr wrap="none" rtlCol="0">
            <a:spAutoFit/>
          </a:bodyPr>
          <a:lstStyle/>
          <a:p>
            <a:endParaRPr lang="de-DE" dirty="0"/>
          </a:p>
        </p:txBody>
      </p:sp>
    </p:spTree>
    <p:extLst>
      <p:ext uri="{BB962C8B-B14F-4D97-AF65-F5344CB8AC3E}">
        <p14:creationId xmlns:p14="http://schemas.microsoft.com/office/powerpoint/2010/main" val="79588444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8"/>
          <p:cNvSpPr txBox="1"/>
          <p:nvPr/>
        </p:nvSpPr>
        <p:spPr>
          <a:xfrm>
            <a:off x="446423" y="121807"/>
            <a:ext cx="8251154" cy="584775"/>
          </a:xfrm>
          <a:prstGeom prst="rect">
            <a:avLst/>
          </a:prstGeom>
          <a:noFill/>
        </p:spPr>
        <p:txBody>
          <a:bodyPr wrap="square" rtlCol="0">
            <a:spAutoFit/>
          </a:bodyPr>
          <a:lstStyle/>
          <a:p>
            <a:r>
              <a:rPr lang="en" altLang="zh-CN" sz="3200" dirty="0"/>
              <a:t>Tips</a:t>
            </a:r>
          </a:p>
        </p:txBody>
      </p:sp>
      <p:sp>
        <p:nvSpPr>
          <p:cNvPr id="6" name="TextBox 5">
            <a:extLst>
              <a:ext uri="{FF2B5EF4-FFF2-40B4-BE49-F238E27FC236}">
                <a16:creationId xmlns:a16="http://schemas.microsoft.com/office/drawing/2014/main" id="{92484D16-CF6F-A64D-B6F5-88C3734DD129}"/>
              </a:ext>
            </a:extLst>
          </p:cNvPr>
          <p:cNvSpPr txBox="1"/>
          <p:nvPr/>
        </p:nvSpPr>
        <p:spPr>
          <a:xfrm>
            <a:off x="1968285" y="4719234"/>
            <a:ext cx="184731" cy="369332"/>
          </a:xfrm>
          <a:prstGeom prst="rect">
            <a:avLst/>
          </a:prstGeom>
          <a:noFill/>
        </p:spPr>
        <p:txBody>
          <a:bodyPr wrap="none" rtlCol="0">
            <a:spAutoFit/>
          </a:bodyPr>
          <a:lstStyle/>
          <a:p>
            <a:endParaRPr lang="de-DE" dirty="0"/>
          </a:p>
        </p:txBody>
      </p:sp>
      <p:pic>
        <p:nvPicPr>
          <p:cNvPr id="2" name="Picture 1">
            <a:extLst>
              <a:ext uri="{FF2B5EF4-FFF2-40B4-BE49-F238E27FC236}">
                <a16:creationId xmlns:a16="http://schemas.microsoft.com/office/drawing/2014/main" id="{812F7493-20F5-6E40-860B-EEB4DABB3BC8}"/>
              </a:ext>
            </a:extLst>
          </p:cNvPr>
          <p:cNvPicPr>
            <a:picLocks noChangeAspect="1"/>
          </p:cNvPicPr>
          <p:nvPr/>
        </p:nvPicPr>
        <p:blipFill>
          <a:blip r:embed="rId2"/>
          <a:stretch>
            <a:fillRect/>
          </a:stretch>
        </p:blipFill>
        <p:spPr>
          <a:xfrm>
            <a:off x="1901783" y="861472"/>
            <a:ext cx="4706835" cy="5272561"/>
          </a:xfrm>
          <a:prstGeom prst="rect">
            <a:avLst/>
          </a:prstGeom>
        </p:spPr>
      </p:pic>
    </p:spTree>
    <p:extLst>
      <p:ext uri="{BB962C8B-B14F-4D97-AF65-F5344CB8AC3E}">
        <p14:creationId xmlns:p14="http://schemas.microsoft.com/office/powerpoint/2010/main" val="230343041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30"/>
          <p:cNvSpPr txBox="1"/>
          <p:nvPr/>
        </p:nvSpPr>
        <p:spPr>
          <a:xfrm>
            <a:off x="1472494" y="2921168"/>
            <a:ext cx="6199012" cy="1015663"/>
          </a:xfrm>
          <a:prstGeom prst="rect">
            <a:avLst/>
          </a:prstGeom>
          <a:noFill/>
        </p:spPr>
        <p:txBody>
          <a:bodyPr wrap="square" rtlCol="0">
            <a:spAutoFit/>
          </a:bodyPr>
          <a:lstStyle/>
          <a:p>
            <a:pPr algn="ctr"/>
            <a:r>
              <a:rPr lang="en-US" altLang="zh-CN" sz="6000" dirty="0"/>
              <a:t>THANK YOU</a:t>
            </a:r>
            <a:endParaRPr lang="zh-CN" altLang="en-US" sz="6000" dirty="0"/>
          </a:p>
        </p:txBody>
      </p:sp>
    </p:spTree>
    <p:extLst>
      <p:ext uri="{BB962C8B-B14F-4D97-AF65-F5344CB8AC3E}">
        <p14:creationId xmlns:p14="http://schemas.microsoft.com/office/powerpoint/2010/main" val="348453272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8"/>
          <p:cNvSpPr txBox="1"/>
          <p:nvPr/>
        </p:nvSpPr>
        <p:spPr>
          <a:xfrm>
            <a:off x="446423" y="121807"/>
            <a:ext cx="8251154" cy="584775"/>
          </a:xfrm>
          <a:prstGeom prst="rect">
            <a:avLst/>
          </a:prstGeom>
          <a:noFill/>
        </p:spPr>
        <p:txBody>
          <a:bodyPr wrap="square" rtlCol="0">
            <a:spAutoFit/>
          </a:bodyPr>
          <a:lstStyle/>
          <a:p>
            <a:r>
              <a:rPr lang="en" altLang="zh-CN" sz="3200" dirty="0"/>
              <a:t>Links</a:t>
            </a:r>
          </a:p>
        </p:txBody>
      </p:sp>
      <p:sp>
        <p:nvSpPr>
          <p:cNvPr id="5" name="TextBox 4">
            <a:extLst>
              <a:ext uri="{FF2B5EF4-FFF2-40B4-BE49-F238E27FC236}">
                <a16:creationId xmlns:a16="http://schemas.microsoft.com/office/drawing/2014/main" id="{ED187D69-D964-8D4A-9E33-C05AD8C98D21}"/>
              </a:ext>
            </a:extLst>
          </p:cNvPr>
          <p:cNvSpPr txBox="1"/>
          <p:nvPr/>
        </p:nvSpPr>
        <p:spPr>
          <a:xfrm>
            <a:off x="446423" y="2595576"/>
            <a:ext cx="8558092" cy="1754326"/>
          </a:xfrm>
          <a:prstGeom prst="rect">
            <a:avLst/>
          </a:prstGeom>
          <a:noFill/>
        </p:spPr>
        <p:txBody>
          <a:bodyPr wrap="square" rtlCol="0">
            <a:spAutoFit/>
          </a:bodyPr>
          <a:lstStyle/>
          <a:p>
            <a:pPr marL="285750" indent="-285750">
              <a:buFont typeface="Wingdings" pitchFamily="2" charset="2"/>
              <a:buChar char="ü"/>
            </a:pPr>
            <a:r>
              <a:rPr lang="de-DE" dirty="0">
                <a:hlinkClick r:id="rId2"/>
              </a:rPr>
              <a:t>https://github.com/fosskers/scalaz-and-cats</a:t>
            </a:r>
            <a:r>
              <a:rPr lang="de-DE" dirty="0"/>
              <a:t> </a:t>
            </a:r>
          </a:p>
          <a:p>
            <a:pPr marL="285750" indent="-285750">
              <a:buFont typeface="Wingdings" pitchFamily="2" charset="2"/>
              <a:buChar char="ü"/>
            </a:pPr>
            <a:r>
              <a:rPr lang="de-DE" dirty="0">
                <a:hlinkClick r:id="rId3"/>
              </a:rPr>
              <a:t>https://github.com/Bunyod/IntroToCats</a:t>
            </a:r>
            <a:endParaRPr lang="de-DE" dirty="0"/>
          </a:p>
          <a:p>
            <a:pPr marL="285750" indent="-285750">
              <a:buFont typeface="Wingdings" pitchFamily="2" charset="2"/>
              <a:buChar char="ü"/>
            </a:pPr>
            <a:r>
              <a:rPr lang="en" dirty="0">
                <a:hlinkClick r:id="rId4"/>
              </a:rPr>
              <a:t>Scala with Cats</a:t>
            </a:r>
            <a:r>
              <a:rPr lang="en" dirty="0"/>
              <a:t> by Noel Welsh and Dave </a:t>
            </a:r>
            <a:r>
              <a:rPr lang="en" dirty="0" err="1"/>
              <a:t>Gurnell</a:t>
            </a:r>
            <a:r>
              <a:rPr lang="en" dirty="0"/>
              <a:t> (assumes 1+ years of Scala experience)</a:t>
            </a:r>
          </a:p>
          <a:p>
            <a:pPr marL="285750" indent="-285750">
              <a:buFont typeface="Wingdings" pitchFamily="2" charset="2"/>
              <a:buChar char="ü"/>
            </a:pPr>
            <a:r>
              <a:rPr lang="de-DE" dirty="0"/>
              <a:t>Cats </a:t>
            </a:r>
            <a:r>
              <a:rPr lang="de-DE" dirty="0" err="1"/>
              <a:t>website</a:t>
            </a:r>
            <a:r>
              <a:rPr lang="de-DE" dirty="0"/>
              <a:t> - </a:t>
            </a:r>
            <a:r>
              <a:rPr lang="de-DE" dirty="0">
                <a:hlinkClick r:id="rId5"/>
              </a:rPr>
              <a:t>https://typelevel.org/cats/</a:t>
            </a:r>
            <a:r>
              <a:rPr lang="de-DE" dirty="0"/>
              <a:t> </a:t>
            </a:r>
            <a:endParaRPr lang="en" dirty="0"/>
          </a:p>
          <a:p>
            <a:pPr marL="285750" indent="-285750">
              <a:buFont typeface="Wingdings" pitchFamily="2" charset="2"/>
              <a:buChar char="ü"/>
            </a:pPr>
            <a:r>
              <a:rPr lang="en" dirty="0">
                <a:hlinkClick r:id="rId6"/>
              </a:rPr>
              <a:t>Herding Cats</a:t>
            </a:r>
            <a:r>
              <a:rPr lang="en" dirty="0"/>
              <a:t> by Eugene Yokota (blog series) - </a:t>
            </a:r>
            <a:r>
              <a:rPr lang="de-DE" dirty="0">
                <a:hlinkClick r:id="rId6"/>
              </a:rPr>
              <a:t>http://eed3si9n.com/herding-cats/</a:t>
            </a:r>
            <a:r>
              <a:rPr lang="de-DE" dirty="0"/>
              <a:t> </a:t>
            </a:r>
          </a:p>
          <a:p>
            <a:endParaRPr lang="de-DE" dirty="0"/>
          </a:p>
        </p:txBody>
      </p:sp>
      <p:sp>
        <p:nvSpPr>
          <p:cNvPr id="6" name="TextBox 5">
            <a:extLst>
              <a:ext uri="{FF2B5EF4-FFF2-40B4-BE49-F238E27FC236}">
                <a16:creationId xmlns:a16="http://schemas.microsoft.com/office/drawing/2014/main" id="{92484D16-CF6F-A64D-B6F5-88C3734DD129}"/>
              </a:ext>
            </a:extLst>
          </p:cNvPr>
          <p:cNvSpPr txBox="1"/>
          <p:nvPr/>
        </p:nvSpPr>
        <p:spPr>
          <a:xfrm>
            <a:off x="1968285" y="4719234"/>
            <a:ext cx="184731" cy="369332"/>
          </a:xfrm>
          <a:prstGeom prst="rect">
            <a:avLst/>
          </a:prstGeom>
          <a:noFill/>
        </p:spPr>
        <p:txBody>
          <a:bodyPr wrap="none" rtlCol="0">
            <a:spAutoFit/>
          </a:bodyPr>
          <a:lstStyle/>
          <a:p>
            <a:endParaRPr lang="de-DE" dirty="0"/>
          </a:p>
        </p:txBody>
      </p:sp>
    </p:spTree>
    <p:extLst>
      <p:ext uri="{BB962C8B-B14F-4D97-AF65-F5344CB8AC3E}">
        <p14:creationId xmlns:p14="http://schemas.microsoft.com/office/powerpoint/2010/main" val="15362125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8"/>
          <p:cNvSpPr txBox="1"/>
          <p:nvPr/>
        </p:nvSpPr>
        <p:spPr>
          <a:xfrm>
            <a:off x="159487" y="468698"/>
            <a:ext cx="8251154" cy="584775"/>
          </a:xfrm>
          <a:prstGeom prst="rect">
            <a:avLst/>
          </a:prstGeom>
          <a:noFill/>
        </p:spPr>
        <p:txBody>
          <a:bodyPr wrap="square" rtlCol="0">
            <a:spAutoFit/>
          </a:bodyPr>
          <a:lstStyle/>
          <a:p>
            <a:r>
              <a:rPr lang="en" altLang="zh-CN" sz="3200" dirty="0"/>
              <a:t>What is the difference between Cats and Scalaz?</a:t>
            </a:r>
          </a:p>
        </p:txBody>
      </p:sp>
      <p:sp>
        <p:nvSpPr>
          <p:cNvPr id="3" name="TextBox 2">
            <a:extLst>
              <a:ext uri="{FF2B5EF4-FFF2-40B4-BE49-F238E27FC236}">
                <a16:creationId xmlns:a16="http://schemas.microsoft.com/office/drawing/2014/main" id="{00F0AC21-7052-E844-85E5-4B498E35B3CE}"/>
              </a:ext>
            </a:extLst>
          </p:cNvPr>
          <p:cNvSpPr txBox="1"/>
          <p:nvPr/>
        </p:nvSpPr>
        <p:spPr>
          <a:xfrm>
            <a:off x="159487" y="1584833"/>
            <a:ext cx="8825025" cy="2308324"/>
          </a:xfrm>
          <a:prstGeom prst="rect">
            <a:avLst/>
          </a:prstGeom>
          <a:noFill/>
        </p:spPr>
        <p:txBody>
          <a:bodyPr wrap="square" rtlCol="0">
            <a:spAutoFit/>
          </a:bodyPr>
          <a:lstStyle/>
          <a:p>
            <a:r>
              <a:rPr lang="en" dirty="0"/>
              <a:t>Cats and Scalaz have the same goal: to facilitate pure functional programming in Scala applications. </a:t>
            </a:r>
          </a:p>
          <a:p>
            <a:endParaRPr lang="en" dirty="0"/>
          </a:p>
          <a:p>
            <a:r>
              <a:rPr lang="en" dirty="0"/>
              <a:t>Scalaz or Cats are libraries, think of them like a swiss army knife. You may only need one or two core data structures, or you may want to use tons of them, it really depends on the problem. My gateway drug into using Scalaz was needing to easily work with Future[Option[String]], Future[Either[Error, </a:t>
            </a:r>
            <a:r>
              <a:rPr lang="en" dirty="0" err="1"/>
              <a:t>Succes</a:t>
            </a:r>
            <a:r>
              <a:rPr lang="en" dirty="0"/>
              <a:t>]] types, without having to nest maps. Those are called Monad Transformers, and make life easier.</a:t>
            </a:r>
            <a:endParaRPr lang="de-DE" dirty="0"/>
          </a:p>
        </p:txBody>
      </p:sp>
    </p:spTree>
    <p:extLst>
      <p:ext uri="{BB962C8B-B14F-4D97-AF65-F5344CB8AC3E}">
        <p14:creationId xmlns:p14="http://schemas.microsoft.com/office/powerpoint/2010/main" val="621204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8"/>
          <p:cNvSpPr txBox="1"/>
          <p:nvPr/>
        </p:nvSpPr>
        <p:spPr>
          <a:xfrm>
            <a:off x="425302" y="477011"/>
            <a:ext cx="8251154" cy="584775"/>
          </a:xfrm>
          <a:prstGeom prst="rect">
            <a:avLst/>
          </a:prstGeom>
          <a:noFill/>
        </p:spPr>
        <p:txBody>
          <a:bodyPr wrap="square" rtlCol="0">
            <a:spAutoFit/>
          </a:bodyPr>
          <a:lstStyle/>
          <a:p>
            <a:r>
              <a:rPr lang="en" altLang="zh-CN" sz="3200" dirty="0"/>
              <a:t>More about Cats Goals</a:t>
            </a:r>
          </a:p>
        </p:txBody>
      </p:sp>
      <p:sp>
        <p:nvSpPr>
          <p:cNvPr id="3" name="TextBox 2">
            <a:extLst>
              <a:ext uri="{FF2B5EF4-FFF2-40B4-BE49-F238E27FC236}">
                <a16:creationId xmlns:a16="http://schemas.microsoft.com/office/drawing/2014/main" id="{00F0AC21-7052-E844-85E5-4B498E35B3CE}"/>
              </a:ext>
            </a:extLst>
          </p:cNvPr>
          <p:cNvSpPr txBox="1"/>
          <p:nvPr/>
        </p:nvSpPr>
        <p:spPr>
          <a:xfrm>
            <a:off x="159487" y="1584833"/>
            <a:ext cx="8825025" cy="2585323"/>
          </a:xfrm>
          <a:prstGeom prst="rect">
            <a:avLst/>
          </a:prstGeom>
          <a:noFill/>
        </p:spPr>
        <p:txBody>
          <a:bodyPr wrap="square" rtlCol="0">
            <a:spAutoFit/>
          </a:bodyPr>
          <a:lstStyle/>
          <a:p>
            <a:pPr marL="285750" indent="-285750">
              <a:buFont typeface="Arial" panose="020B0604020202020204" pitchFamily="34" charset="0"/>
              <a:buChar char="•"/>
            </a:pPr>
            <a:r>
              <a:rPr lang="en" dirty="0"/>
              <a:t>Small</a:t>
            </a:r>
          </a:p>
          <a:p>
            <a:pPr marL="285750" indent="-285750">
              <a:buFont typeface="Arial" panose="020B0604020202020204" pitchFamily="34" charset="0"/>
              <a:buChar char="•"/>
            </a:pPr>
            <a:r>
              <a:rPr lang="en" dirty="0"/>
              <a:t>Modular</a:t>
            </a:r>
          </a:p>
          <a:p>
            <a:pPr marL="285750" indent="-285750">
              <a:buFont typeface="Arial" panose="020B0604020202020204" pitchFamily="34" charset="0"/>
              <a:buChar char="•"/>
            </a:pPr>
            <a:r>
              <a:rPr lang="en" dirty="0"/>
              <a:t>Friendly to newcomers</a:t>
            </a:r>
          </a:p>
          <a:p>
            <a:pPr marL="285750" indent="-285750">
              <a:buFont typeface="Arial" panose="020B0604020202020204" pitchFamily="34" charset="0"/>
              <a:buChar char="•"/>
            </a:pPr>
            <a:r>
              <a:rPr lang="en" dirty="0"/>
              <a:t>Efficient</a:t>
            </a:r>
          </a:p>
          <a:p>
            <a:pPr marL="285750" indent="-285750">
              <a:buFont typeface="Arial" panose="020B0604020202020204" pitchFamily="34" charset="0"/>
              <a:buChar char="•"/>
            </a:pPr>
            <a:r>
              <a:rPr lang="en" dirty="0"/>
              <a:t>Not willing to compromise on Principals</a:t>
            </a:r>
          </a:p>
          <a:p>
            <a:pPr marL="285750" indent="-285750">
              <a:buFont typeface="Arial" panose="020B0604020202020204" pitchFamily="34" charset="0"/>
              <a:buChar char="•"/>
            </a:pPr>
            <a:r>
              <a:rPr lang="en" dirty="0"/>
              <a:t>Willing to compromise on Principals</a:t>
            </a:r>
          </a:p>
          <a:p>
            <a:pPr marL="285750" indent="-285750">
              <a:buFont typeface="Arial" panose="020B0604020202020204" pitchFamily="34" charset="0"/>
              <a:buChar char="•"/>
            </a:pPr>
            <a:r>
              <a:rPr lang="en" dirty="0"/>
              <a:t>Clean, consistent source code</a:t>
            </a:r>
          </a:p>
          <a:p>
            <a:pPr marL="285750" indent="-285750">
              <a:buFont typeface="Arial" panose="020B0604020202020204" pitchFamily="34" charset="0"/>
              <a:buChar char="•"/>
            </a:pPr>
            <a:r>
              <a:rPr lang="en" dirty="0"/>
              <a:t>Everything is serializable</a:t>
            </a:r>
          </a:p>
          <a:p>
            <a:pPr marL="285750" indent="-285750">
              <a:buFont typeface="Arial" panose="020B0604020202020204" pitchFamily="34" charset="0"/>
              <a:buChar char="•"/>
            </a:pPr>
            <a:r>
              <a:rPr lang="en" dirty="0"/>
              <a:t>Scaladoc all the thing</a:t>
            </a:r>
            <a:endParaRPr lang="de-DE" dirty="0"/>
          </a:p>
        </p:txBody>
      </p:sp>
    </p:spTree>
    <p:extLst>
      <p:ext uri="{BB962C8B-B14F-4D97-AF65-F5344CB8AC3E}">
        <p14:creationId xmlns:p14="http://schemas.microsoft.com/office/powerpoint/2010/main" val="12532313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8"/>
          <p:cNvSpPr txBox="1"/>
          <p:nvPr/>
        </p:nvSpPr>
        <p:spPr>
          <a:xfrm>
            <a:off x="425302" y="477011"/>
            <a:ext cx="8251154" cy="584775"/>
          </a:xfrm>
          <a:prstGeom prst="rect">
            <a:avLst/>
          </a:prstGeom>
          <a:noFill/>
        </p:spPr>
        <p:txBody>
          <a:bodyPr wrap="square" rtlCol="0">
            <a:spAutoFit/>
          </a:bodyPr>
          <a:lstStyle/>
          <a:p>
            <a:r>
              <a:rPr lang="de-DE" altLang="zh-CN" sz="3200" dirty="0"/>
              <a:t>Comparison</a:t>
            </a:r>
            <a:endParaRPr lang="en" altLang="zh-CN" sz="3200" dirty="0"/>
          </a:p>
        </p:txBody>
      </p:sp>
      <p:sp>
        <p:nvSpPr>
          <p:cNvPr id="3" name="TextBox 2">
            <a:extLst>
              <a:ext uri="{FF2B5EF4-FFF2-40B4-BE49-F238E27FC236}">
                <a16:creationId xmlns:a16="http://schemas.microsoft.com/office/drawing/2014/main" id="{00F0AC21-7052-E844-85E5-4B498E35B3CE}"/>
              </a:ext>
            </a:extLst>
          </p:cNvPr>
          <p:cNvSpPr txBox="1"/>
          <p:nvPr/>
        </p:nvSpPr>
        <p:spPr>
          <a:xfrm>
            <a:off x="159487" y="1584833"/>
            <a:ext cx="4412513" cy="923330"/>
          </a:xfrm>
          <a:prstGeom prst="rect">
            <a:avLst/>
          </a:prstGeom>
          <a:noFill/>
        </p:spPr>
        <p:txBody>
          <a:bodyPr wrap="square" rtlCol="0">
            <a:spAutoFit/>
          </a:bodyPr>
          <a:lstStyle/>
          <a:p>
            <a:r>
              <a:rPr lang="en" b="1" dirty="0"/>
              <a:t>ScalaZ</a:t>
            </a:r>
          </a:p>
          <a:p>
            <a:endParaRPr lang="en" dirty="0"/>
          </a:p>
          <a:p>
            <a:pPr marL="285750" indent="-285750">
              <a:buFont typeface="Arial" panose="020B0604020202020204" pitchFamily="34" charset="0"/>
              <a:buChar char="•"/>
            </a:pPr>
            <a:r>
              <a:rPr lang="en" dirty="0"/>
              <a:t>Started: 2009</a:t>
            </a:r>
            <a:endParaRPr lang="de-DE" dirty="0"/>
          </a:p>
        </p:txBody>
      </p:sp>
      <p:sp>
        <p:nvSpPr>
          <p:cNvPr id="5" name="TextBox 4">
            <a:extLst>
              <a:ext uri="{FF2B5EF4-FFF2-40B4-BE49-F238E27FC236}">
                <a16:creationId xmlns:a16="http://schemas.microsoft.com/office/drawing/2014/main" id="{475E6223-4C61-4741-8D5B-B2132B6109AD}"/>
              </a:ext>
            </a:extLst>
          </p:cNvPr>
          <p:cNvSpPr txBox="1"/>
          <p:nvPr/>
        </p:nvSpPr>
        <p:spPr>
          <a:xfrm>
            <a:off x="4550879" y="1582340"/>
            <a:ext cx="4412513" cy="923330"/>
          </a:xfrm>
          <a:prstGeom prst="rect">
            <a:avLst/>
          </a:prstGeom>
          <a:noFill/>
        </p:spPr>
        <p:txBody>
          <a:bodyPr wrap="square" rtlCol="0">
            <a:spAutoFit/>
          </a:bodyPr>
          <a:lstStyle/>
          <a:p>
            <a:r>
              <a:rPr lang="en" b="1" dirty="0"/>
              <a:t>Cats:</a:t>
            </a:r>
          </a:p>
          <a:p>
            <a:endParaRPr lang="en" b="1" dirty="0"/>
          </a:p>
          <a:p>
            <a:pPr marL="285750" indent="-285750">
              <a:buFont typeface="Arial" panose="020B0604020202020204" pitchFamily="34" charset="0"/>
              <a:buChar char="•"/>
            </a:pPr>
            <a:r>
              <a:rPr lang="en" dirty="0"/>
              <a:t>Started: 2015</a:t>
            </a:r>
          </a:p>
        </p:txBody>
      </p:sp>
      <p:graphicFrame>
        <p:nvGraphicFramePr>
          <p:cNvPr id="2" name="Table 1">
            <a:extLst>
              <a:ext uri="{FF2B5EF4-FFF2-40B4-BE49-F238E27FC236}">
                <a16:creationId xmlns:a16="http://schemas.microsoft.com/office/drawing/2014/main" id="{BB7372D0-BCB0-8343-AF97-0ACDC7893B53}"/>
              </a:ext>
            </a:extLst>
          </p:cNvPr>
          <p:cNvGraphicFramePr>
            <a:graphicFrameLocks noGrp="1"/>
          </p:cNvGraphicFramePr>
          <p:nvPr>
            <p:extLst>
              <p:ext uri="{D42A27DB-BD31-4B8C-83A1-F6EECF244321}">
                <p14:modId xmlns:p14="http://schemas.microsoft.com/office/powerpoint/2010/main" val="2711355212"/>
              </p:ext>
            </p:extLst>
          </p:nvPr>
        </p:nvGraphicFramePr>
        <p:xfrm>
          <a:off x="159487" y="2772449"/>
          <a:ext cx="8910090" cy="1800860"/>
        </p:xfrm>
        <a:graphic>
          <a:graphicData uri="http://schemas.openxmlformats.org/drawingml/2006/table">
            <a:tbl>
              <a:tblPr firstRow="1" bandRow="1">
                <a:tableStyleId>{5C22544A-7EE6-4342-B048-85BDC9FD1C3A}</a:tableStyleId>
              </a:tblPr>
              <a:tblGrid>
                <a:gridCol w="1272870">
                  <a:extLst>
                    <a:ext uri="{9D8B030D-6E8A-4147-A177-3AD203B41FA5}">
                      <a16:colId xmlns:a16="http://schemas.microsoft.com/office/drawing/2014/main" val="2342661849"/>
                    </a:ext>
                  </a:extLst>
                </a:gridCol>
                <a:gridCol w="1272870">
                  <a:extLst>
                    <a:ext uri="{9D8B030D-6E8A-4147-A177-3AD203B41FA5}">
                      <a16:colId xmlns:a16="http://schemas.microsoft.com/office/drawing/2014/main" val="2631696900"/>
                    </a:ext>
                  </a:extLst>
                </a:gridCol>
                <a:gridCol w="1272870">
                  <a:extLst>
                    <a:ext uri="{9D8B030D-6E8A-4147-A177-3AD203B41FA5}">
                      <a16:colId xmlns:a16="http://schemas.microsoft.com/office/drawing/2014/main" val="1173414714"/>
                    </a:ext>
                  </a:extLst>
                </a:gridCol>
                <a:gridCol w="1272870">
                  <a:extLst>
                    <a:ext uri="{9D8B030D-6E8A-4147-A177-3AD203B41FA5}">
                      <a16:colId xmlns:a16="http://schemas.microsoft.com/office/drawing/2014/main" val="317883759"/>
                    </a:ext>
                  </a:extLst>
                </a:gridCol>
                <a:gridCol w="1272870">
                  <a:extLst>
                    <a:ext uri="{9D8B030D-6E8A-4147-A177-3AD203B41FA5}">
                      <a16:colId xmlns:a16="http://schemas.microsoft.com/office/drawing/2014/main" val="116577596"/>
                    </a:ext>
                  </a:extLst>
                </a:gridCol>
                <a:gridCol w="1272870">
                  <a:extLst>
                    <a:ext uri="{9D8B030D-6E8A-4147-A177-3AD203B41FA5}">
                      <a16:colId xmlns:a16="http://schemas.microsoft.com/office/drawing/2014/main" val="3522491855"/>
                    </a:ext>
                  </a:extLst>
                </a:gridCol>
                <a:gridCol w="1272870">
                  <a:extLst>
                    <a:ext uri="{9D8B030D-6E8A-4147-A177-3AD203B41FA5}">
                      <a16:colId xmlns:a16="http://schemas.microsoft.com/office/drawing/2014/main" val="3028009121"/>
                    </a:ext>
                  </a:extLst>
                </a:gridCol>
              </a:tblGrid>
              <a:tr h="202787">
                <a:tc>
                  <a:txBody>
                    <a:bodyPr/>
                    <a:lstStyle/>
                    <a:p>
                      <a:r>
                        <a:rPr lang="de-DE" b="1" dirty="0">
                          <a:effectLst/>
                        </a:rPr>
                        <a:t>Project</a:t>
                      </a:r>
                    </a:p>
                  </a:txBody>
                  <a:tcPr marL="123825" marR="123825" marT="57150" marB="57150" anchor="ctr"/>
                </a:tc>
                <a:tc>
                  <a:txBody>
                    <a:bodyPr/>
                    <a:lstStyle/>
                    <a:p>
                      <a:r>
                        <a:rPr lang="de-DE" b="1" dirty="0">
                          <a:effectLst/>
                        </a:rPr>
                        <a:t>Releases</a:t>
                      </a:r>
                    </a:p>
                  </a:txBody>
                  <a:tcPr marL="123825" marR="123825" marT="57150" marB="57150" anchor="ctr"/>
                </a:tc>
                <a:tc>
                  <a:txBody>
                    <a:bodyPr/>
                    <a:lstStyle/>
                    <a:p>
                      <a:r>
                        <a:rPr lang="de-DE" b="1">
                          <a:effectLst/>
                        </a:rPr>
                        <a:t>Watchers</a:t>
                      </a:r>
                    </a:p>
                  </a:txBody>
                  <a:tcPr marL="123825" marR="123825" marT="57150" marB="57150" anchor="ctr"/>
                </a:tc>
                <a:tc>
                  <a:txBody>
                    <a:bodyPr/>
                    <a:lstStyle/>
                    <a:p>
                      <a:r>
                        <a:rPr lang="de-DE" b="1">
                          <a:effectLst/>
                        </a:rPr>
                        <a:t>Stars</a:t>
                      </a:r>
                    </a:p>
                  </a:txBody>
                  <a:tcPr marL="123825" marR="123825" marT="57150" marB="57150" anchor="ctr"/>
                </a:tc>
                <a:tc>
                  <a:txBody>
                    <a:bodyPr/>
                    <a:lstStyle/>
                    <a:p>
                      <a:r>
                        <a:rPr lang="de-DE" b="1">
                          <a:effectLst/>
                        </a:rPr>
                        <a:t>Forks</a:t>
                      </a:r>
                    </a:p>
                  </a:txBody>
                  <a:tcPr marL="123825" marR="123825" marT="57150" marB="57150" anchor="ctr"/>
                </a:tc>
                <a:tc>
                  <a:txBody>
                    <a:bodyPr/>
                    <a:lstStyle/>
                    <a:p>
                      <a:r>
                        <a:rPr lang="de-DE" b="1">
                          <a:effectLst/>
                        </a:rPr>
                        <a:t>Commits</a:t>
                      </a:r>
                    </a:p>
                  </a:txBody>
                  <a:tcPr marL="123825" marR="123825" marT="57150" marB="57150" anchor="ctr"/>
                </a:tc>
                <a:tc>
                  <a:txBody>
                    <a:bodyPr/>
                    <a:lstStyle/>
                    <a:p>
                      <a:r>
                        <a:rPr lang="de-DE" b="1" dirty="0" err="1">
                          <a:effectLst/>
                        </a:rPr>
                        <a:t>Prev</a:t>
                      </a:r>
                      <a:r>
                        <a:rPr lang="de-DE" b="1" dirty="0">
                          <a:effectLst/>
                        </a:rPr>
                        <a:t>. </a:t>
                      </a:r>
                      <a:r>
                        <a:rPr lang="de-DE" b="1" dirty="0" err="1">
                          <a:effectLst/>
                        </a:rPr>
                        <a:t>Month</a:t>
                      </a:r>
                      <a:r>
                        <a:rPr lang="de-DE" b="1" dirty="0">
                          <a:effectLst/>
                        </a:rPr>
                        <a:t> </a:t>
                      </a:r>
                      <a:r>
                        <a:rPr lang="de-DE" b="1" dirty="0" err="1">
                          <a:effectLst/>
                        </a:rPr>
                        <a:t>Commits</a:t>
                      </a:r>
                      <a:endParaRPr lang="de-DE" b="1" dirty="0">
                        <a:effectLst/>
                      </a:endParaRPr>
                    </a:p>
                  </a:txBody>
                  <a:tcPr marL="123825" marR="123825" marT="57150" marB="57150" anchor="ctr"/>
                </a:tc>
                <a:extLst>
                  <a:ext uri="{0D108BD9-81ED-4DB2-BD59-A6C34878D82A}">
                    <a16:rowId xmlns:a16="http://schemas.microsoft.com/office/drawing/2014/main" val="105501089"/>
                  </a:ext>
                </a:extLst>
              </a:tr>
              <a:tr h="431800">
                <a:tc>
                  <a:txBody>
                    <a:bodyPr/>
                    <a:lstStyle/>
                    <a:p>
                      <a:r>
                        <a:rPr lang="de-DE" dirty="0"/>
                        <a:t>Scalaz</a:t>
                      </a:r>
                    </a:p>
                  </a:txBody>
                  <a:tcPr/>
                </a:tc>
                <a:tc>
                  <a:txBody>
                    <a:bodyPr/>
                    <a:lstStyle/>
                    <a:p>
                      <a:r>
                        <a:rPr lang="de-DE" dirty="0"/>
                        <a:t>128</a:t>
                      </a:r>
                    </a:p>
                  </a:txBody>
                  <a:tcPr/>
                </a:tc>
                <a:tc>
                  <a:txBody>
                    <a:bodyPr/>
                    <a:lstStyle/>
                    <a:p>
                      <a:r>
                        <a:rPr lang="de-DE" dirty="0"/>
                        <a:t>276</a:t>
                      </a:r>
                    </a:p>
                  </a:txBody>
                  <a:tcPr/>
                </a:tc>
                <a:tc>
                  <a:txBody>
                    <a:bodyPr/>
                    <a:lstStyle/>
                    <a:p>
                      <a:r>
                        <a:rPr lang="de-DE" dirty="0"/>
                        <a:t>4030</a:t>
                      </a:r>
                    </a:p>
                  </a:txBody>
                  <a:tcPr/>
                </a:tc>
                <a:tc>
                  <a:txBody>
                    <a:bodyPr/>
                    <a:lstStyle/>
                    <a:p>
                      <a:r>
                        <a:rPr lang="de-DE" dirty="0"/>
                        <a:t>680</a:t>
                      </a:r>
                    </a:p>
                  </a:txBody>
                  <a:tcPr/>
                </a:tc>
                <a:tc>
                  <a:txBody>
                    <a:bodyPr/>
                    <a:lstStyle/>
                    <a:p>
                      <a:r>
                        <a:rPr lang="de-DE" dirty="0"/>
                        <a:t>6523</a:t>
                      </a:r>
                    </a:p>
                  </a:txBody>
                  <a:tcPr/>
                </a:tc>
                <a:tc>
                  <a:txBody>
                    <a:bodyPr/>
                    <a:lstStyle/>
                    <a:p>
                      <a:r>
                        <a:rPr lang="de-DE" dirty="0"/>
                        <a:t>8</a:t>
                      </a:r>
                    </a:p>
                  </a:txBody>
                  <a:tcPr/>
                </a:tc>
                <a:extLst>
                  <a:ext uri="{0D108BD9-81ED-4DB2-BD59-A6C34878D82A}">
                    <a16:rowId xmlns:a16="http://schemas.microsoft.com/office/drawing/2014/main" val="2486089389"/>
                  </a:ext>
                </a:extLst>
              </a:tr>
              <a:tr h="431800">
                <a:tc>
                  <a:txBody>
                    <a:bodyPr/>
                    <a:lstStyle/>
                    <a:p>
                      <a:r>
                        <a:rPr lang="de-DE" dirty="0"/>
                        <a:t>Cats</a:t>
                      </a:r>
                    </a:p>
                  </a:txBody>
                  <a:tcPr/>
                </a:tc>
                <a:tc>
                  <a:txBody>
                    <a:bodyPr/>
                    <a:lstStyle/>
                    <a:p>
                      <a:r>
                        <a:rPr lang="de-DE" dirty="0"/>
                        <a:t>35</a:t>
                      </a:r>
                    </a:p>
                  </a:txBody>
                  <a:tcPr/>
                </a:tc>
                <a:tc>
                  <a:txBody>
                    <a:bodyPr/>
                    <a:lstStyle/>
                    <a:p>
                      <a:r>
                        <a:rPr lang="de-DE" dirty="0"/>
                        <a:t>206</a:t>
                      </a:r>
                    </a:p>
                  </a:txBody>
                  <a:tcPr/>
                </a:tc>
                <a:tc>
                  <a:txBody>
                    <a:bodyPr/>
                    <a:lstStyle/>
                    <a:p>
                      <a:r>
                        <a:rPr lang="de-DE" dirty="0"/>
                        <a:t>3024</a:t>
                      </a:r>
                    </a:p>
                  </a:txBody>
                  <a:tcPr/>
                </a:tc>
                <a:tc>
                  <a:txBody>
                    <a:bodyPr/>
                    <a:lstStyle/>
                    <a:p>
                      <a:r>
                        <a:rPr lang="de-DE" dirty="0"/>
                        <a:t>764</a:t>
                      </a:r>
                    </a:p>
                  </a:txBody>
                  <a:tcPr/>
                </a:tc>
                <a:tc>
                  <a:txBody>
                    <a:bodyPr/>
                    <a:lstStyle/>
                    <a:p>
                      <a:r>
                        <a:rPr lang="de-DE" dirty="0"/>
                        <a:t>3878</a:t>
                      </a:r>
                    </a:p>
                  </a:txBody>
                  <a:tcPr/>
                </a:tc>
                <a:tc>
                  <a:txBody>
                    <a:bodyPr/>
                    <a:lstStyle/>
                    <a:p>
                      <a:r>
                        <a:rPr lang="de-DE" dirty="0"/>
                        <a:t>82</a:t>
                      </a:r>
                    </a:p>
                  </a:txBody>
                  <a:tcPr/>
                </a:tc>
                <a:extLst>
                  <a:ext uri="{0D108BD9-81ED-4DB2-BD59-A6C34878D82A}">
                    <a16:rowId xmlns:a16="http://schemas.microsoft.com/office/drawing/2014/main" val="1385223389"/>
                  </a:ext>
                </a:extLst>
              </a:tr>
            </a:tbl>
          </a:graphicData>
        </a:graphic>
      </p:graphicFrame>
    </p:spTree>
    <p:extLst>
      <p:ext uri="{BB962C8B-B14F-4D97-AF65-F5344CB8AC3E}">
        <p14:creationId xmlns:p14="http://schemas.microsoft.com/office/powerpoint/2010/main" val="36611600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8"/>
          <p:cNvSpPr txBox="1"/>
          <p:nvPr/>
        </p:nvSpPr>
        <p:spPr>
          <a:xfrm>
            <a:off x="446423" y="212203"/>
            <a:ext cx="8251154" cy="584775"/>
          </a:xfrm>
          <a:prstGeom prst="rect">
            <a:avLst/>
          </a:prstGeom>
          <a:noFill/>
        </p:spPr>
        <p:txBody>
          <a:bodyPr wrap="square" rtlCol="0">
            <a:spAutoFit/>
          </a:bodyPr>
          <a:lstStyle/>
          <a:p>
            <a:r>
              <a:rPr lang="en" altLang="zh-CN" sz="3200" dirty="0"/>
              <a:t>Scalaz</a:t>
            </a:r>
          </a:p>
        </p:txBody>
      </p:sp>
      <p:pic>
        <p:nvPicPr>
          <p:cNvPr id="3" name="Picture 2">
            <a:extLst>
              <a:ext uri="{FF2B5EF4-FFF2-40B4-BE49-F238E27FC236}">
                <a16:creationId xmlns:a16="http://schemas.microsoft.com/office/drawing/2014/main" id="{D6C7D26F-36CC-0747-94B9-5AD4008947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61786"/>
            <a:ext cx="9144000" cy="5584011"/>
          </a:xfrm>
          <a:prstGeom prst="rect">
            <a:avLst/>
          </a:prstGeom>
        </p:spPr>
      </p:pic>
    </p:spTree>
    <p:extLst>
      <p:ext uri="{BB962C8B-B14F-4D97-AF65-F5344CB8AC3E}">
        <p14:creationId xmlns:p14="http://schemas.microsoft.com/office/powerpoint/2010/main" val="13260612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8"/>
          <p:cNvSpPr txBox="1"/>
          <p:nvPr/>
        </p:nvSpPr>
        <p:spPr>
          <a:xfrm>
            <a:off x="446423" y="338788"/>
            <a:ext cx="8251154" cy="584775"/>
          </a:xfrm>
          <a:prstGeom prst="rect">
            <a:avLst/>
          </a:prstGeom>
          <a:noFill/>
        </p:spPr>
        <p:txBody>
          <a:bodyPr wrap="square" rtlCol="0">
            <a:spAutoFit/>
          </a:bodyPr>
          <a:lstStyle/>
          <a:p>
            <a:r>
              <a:rPr lang="en" altLang="zh-CN" sz="3200" dirty="0"/>
              <a:t>Cats</a:t>
            </a:r>
          </a:p>
        </p:txBody>
      </p:sp>
      <p:pic>
        <p:nvPicPr>
          <p:cNvPr id="5" name="Picture 4">
            <a:extLst>
              <a:ext uri="{FF2B5EF4-FFF2-40B4-BE49-F238E27FC236}">
                <a16:creationId xmlns:a16="http://schemas.microsoft.com/office/drawing/2014/main" id="{D98C2B0A-EAF3-A346-B084-65DA224D35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61786"/>
            <a:ext cx="9144000" cy="5563314"/>
          </a:xfrm>
          <a:prstGeom prst="rect">
            <a:avLst/>
          </a:prstGeom>
        </p:spPr>
      </p:pic>
    </p:spTree>
    <p:extLst>
      <p:ext uri="{BB962C8B-B14F-4D97-AF65-F5344CB8AC3E}">
        <p14:creationId xmlns:p14="http://schemas.microsoft.com/office/powerpoint/2010/main" val="33017194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8"/>
          <p:cNvSpPr txBox="1"/>
          <p:nvPr/>
        </p:nvSpPr>
        <p:spPr>
          <a:xfrm>
            <a:off x="159487" y="435447"/>
            <a:ext cx="7949130" cy="584775"/>
          </a:xfrm>
          <a:prstGeom prst="rect">
            <a:avLst/>
          </a:prstGeom>
          <a:noFill/>
        </p:spPr>
        <p:txBody>
          <a:bodyPr wrap="square" rtlCol="0">
            <a:spAutoFit/>
          </a:bodyPr>
          <a:lstStyle/>
          <a:p>
            <a:r>
              <a:rPr lang="en" altLang="zh-CN" sz="3200" dirty="0"/>
              <a:t>Unhappy ending story about Scalaz</a:t>
            </a:r>
            <a:endParaRPr lang="en-US" altLang="zh-CN" sz="3200" dirty="0"/>
          </a:p>
        </p:txBody>
      </p:sp>
      <p:sp>
        <p:nvSpPr>
          <p:cNvPr id="3" name="TextBox 2">
            <a:extLst>
              <a:ext uri="{FF2B5EF4-FFF2-40B4-BE49-F238E27FC236}">
                <a16:creationId xmlns:a16="http://schemas.microsoft.com/office/drawing/2014/main" id="{00F0AC21-7052-E844-85E5-4B498E35B3CE}"/>
              </a:ext>
            </a:extLst>
          </p:cNvPr>
          <p:cNvSpPr txBox="1"/>
          <p:nvPr/>
        </p:nvSpPr>
        <p:spPr>
          <a:xfrm>
            <a:off x="159487" y="1723057"/>
            <a:ext cx="8825025" cy="1477328"/>
          </a:xfrm>
          <a:prstGeom prst="rect">
            <a:avLst/>
          </a:prstGeom>
          <a:noFill/>
        </p:spPr>
        <p:txBody>
          <a:bodyPr wrap="square" rtlCol="0">
            <a:spAutoFit/>
          </a:bodyPr>
          <a:lstStyle/>
          <a:p>
            <a:pPr fontAlgn="base"/>
            <a:r>
              <a:rPr lang="en" dirty="0"/>
              <a:t>Project stared by Tony before 2007 gathered a lot of contributors. Many of them are/was most known members of Scala community. One of them was Lars Hupel, who eventually became one of the most important contributors responsible for releases.</a:t>
            </a:r>
          </a:p>
          <a:p>
            <a:pPr fontAlgn="base"/>
            <a:endParaRPr lang="en" dirty="0"/>
          </a:p>
          <a:p>
            <a:pPr fontAlgn="base"/>
            <a:r>
              <a:rPr lang="en" dirty="0"/>
              <a:t>Somewhere around 2014 Lars banned Tony from channel he himself established.</a:t>
            </a:r>
          </a:p>
        </p:txBody>
      </p:sp>
      <p:pic>
        <p:nvPicPr>
          <p:cNvPr id="5" name="Picture 4">
            <a:extLst>
              <a:ext uri="{FF2B5EF4-FFF2-40B4-BE49-F238E27FC236}">
                <a16:creationId xmlns:a16="http://schemas.microsoft.com/office/drawing/2014/main" id="{4B5316B3-30F9-5347-A9AF-0BB8ED57D2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9487" y="3754382"/>
            <a:ext cx="8128000" cy="825500"/>
          </a:xfrm>
          <a:prstGeom prst="rect">
            <a:avLst/>
          </a:prstGeom>
        </p:spPr>
      </p:pic>
      <p:sp>
        <p:nvSpPr>
          <p:cNvPr id="6" name="TextBox 5">
            <a:extLst>
              <a:ext uri="{FF2B5EF4-FFF2-40B4-BE49-F238E27FC236}">
                <a16:creationId xmlns:a16="http://schemas.microsoft.com/office/drawing/2014/main" id="{51C77926-C57E-864C-9F11-0ECFDB21E39E}"/>
              </a:ext>
            </a:extLst>
          </p:cNvPr>
          <p:cNvSpPr txBox="1"/>
          <p:nvPr/>
        </p:nvSpPr>
        <p:spPr>
          <a:xfrm>
            <a:off x="159488" y="4696691"/>
            <a:ext cx="8617942" cy="923330"/>
          </a:xfrm>
          <a:prstGeom prst="rect">
            <a:avLst/>
          </a:prstGeom>
          <a:noFill/>
        </p:spPr>
        <p:txBody>
          <a:bodyPr wrap="square" rtlCol="0">
            <a:spAutoFit/>
          </a:bodyPr>
          <a:lstStyle/>
          <a:p>
            <a:r>
              <a:rPr lang="de-DE" b="1" dirty="0"/>
              <a:t>Source: </a:t>
            </a:r>
          </a:p>
          <a:p>
            <a:pPr marL="285750" indent="-285750">
              <a:buFont typeface="Arial" panose="020B0604020202020204" pitchFamily="34" charset="0"/>
              <a:buChar char="•"/>
            </a:pPr>
            <a:r>
              <a:rPr lang="de-DE" dirty="0"/>
              <a:t>https://</a:t>
            </a:r>
            <a:r>
              <a:rPr lang="de-DE" dirty="0" err="1"/>
              <a:t>groups.google.com</a:t>
            </a:r>
            <a:r>
              <a:rPr lang="de-DE" dirty="0"/>
              <a:t>/</a:t>
            </a:r>
            <a:r>
              <a:rPr lang="de-DE" dirty="0" err="1"/>
              <a:t>forum</a:t>
            </a:r>
            <a:r>
              <a:rPr lang="de-DE" dirty="0"/>
              <a:t>/m/#!</a:t>
            </a:r>
            <a:r>
              <a:rPr lang="de-DE" dirty="0" err="1"/>
              <a:t>topic</a:t>
            </a:r>
            <a:r>
              <a:rPr lang="de-DE" dirty="0"/>
              <a:t>/</a:t>
            </a:r>
            <a:r>
              <a:rPr lang="de-DE" dirty="0" err="1"/>
              <a:t>scalaz</a:t>
            </a:r>
            <a:r>
              <a:rPr lang="de-DE" dirty="0"/>
              <a:t>/EBP_7sfB2ks</a:t>
            </a:r>
            <a:endParaRPr lang="en" dirty="0"/>
          </a:p>
          <a:p>
            <a:pPr marL="285750" indent="-285750">
              <a:buFont typeface="Arial" panose="020B0604020202020204" pitchFamily="34" charset="0"/>
              <a:buChar char="•"/>
            </a:pPr>
            <a:r>
              <a:rPr lang="de-DE" dirty="0"/>
              <a:t>https://</a:t>
            </a:r>
            <a:r>
              <a:rPr lang="de-DE" dirty="0" err="1"/>
              <a:t>twitter.com</a:t>
            </a:r>
            <a:r>
              <a:rPr lang="de-DE" dirty="0"/>
              <a:t>/</a:t>
            </a:r>
            <a:r>
              <a:rPr lang="de-DE" dirty="0" err="1"/>
              <a:t>travisbrown</a:t>
            </a:r>
            <a:r>
              <a:rPr lang="de-DE" dirty="0"/>
              <a:t>/</a:t>
            </a:r>
            <a:r>
              <a:rPr lang="de-DE" dirty="0" err="1"/>
              <a:t>status</a:t>
            </a:r>
            <a:r>
              <a:rPr lang="de-DE" dirty="0"/>
              <a:t>/620444367145316353</a:t>
            </a:r>
          </a:p>
        </p:txBody>
      </p:sp>
    </p:spTree>
    <p:extLst>
      <p:ext uri="{BB962C8B-B14F-4D97-AF65-F5344CB8AC3E}">
        <p14:creationId xmlns:p14="http://schemas.microsoft.com/office/powerpoint/2010/main" val="3313202172"/>
      </p:ext>
    </p:extLst>
  </p:cSld>
  <p:clrMapOvr>
    <a:masterClrMapping/>
  </p:clrMapOvr>
</p:sld>
</file>

<file path=ppt/theme/theme1.xml><?xml version="1.0" encoding="utf-8"?>
<a:theme xmlns:a="http://schemas.openxmlformats.org/drawingml/2006/main" name="演示文稿4">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演示文稿5" id="{1721BFA3-8A03-4B90-BFCA-B528BA10A81C}" vid="{81004AE6-27FE-4186-B956-74DE9BBBC43D}"/>
    </a:ext>
  </a:extLst>
</a:theme>
</file>

<file path=docProps/app.xml><?xml version="1.0" encoding="utf-8"?>
<Properties xmlns="http://schemas.openxmlformats.org/officeDocument/2006/extended-properties" xmlns:vt="http://schemas.openxmlformats.org/officeDocument/2006/docPropsVTypes">
  <Template>演示文稿4</Template>
  <TotalTime>8862</TotalTime>
  <Words>1143</Words>
  <Application>Microsoft Macintosh PowerPoint</Application>
  <PresentationFormat>On-screen Show (4:3)</PresentationFormat>
  <Paragraphs>230</Paragraphs>
  <Slides>37</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37</vt:i4>
      </vt:variant>
    </vt:vector>
  </HeadingPairs>
  <TitlesOfParts>
    <vt:vector size="42" baseType="lpstr">
      <vt:lpstr>Arial</vt:lpstr>
      <vt:lpstr>Calibri</vt:lpstr>
      <vt:lpstr>Calibri Light</vt:lpstr>
      <vt:lpstr>Wingdings</vt:lpstr>
      <vt:lpstr>演示文稿4</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Back to basics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Bunyod Bobojonov</dc:creator>
  <cp:lastModifiedBy>Bunyod Bobojonov</cp:lastModifiedBy>
  <cp:revision>64</cp:revision>
  <dcterms:created xsi:type="dcterms:W3CDTF">2019-02-10T16:40:25Z</dcterms:created>
  <dcterms:modified xsi:type="dcterms:W3CDTF">2019-02-28T08:43:45Z</dcterms:modified>
</cp:coreProperties>
</file>